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drawings/drawing1.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93" r:id="rId6"/>
    <p:sldMasterId id="2147483722" r:id="rId7"/>
  </p:sldMasterIdLst>
  <p:notesMasterIdLst>
    <p:notesMasterId r:id="rId40"/>
  </p:notesMasterIdLst>
  <p:sldIdLst>
    <p:sldId id="256"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27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0" autoAdjust="0"/>
    <p:restoredTop sz="94660"/>
  </p:normalViewPr>
  <p:slideViewPr>
    <p:cSldViewPr snapToGrid="0" showGuides="1">
      <p:cViewPr varScale="1">
        <p:scale>
          <a:sx n="116" d="100"/>
          <a:sy n="116" d="100"/>
        </p:scale>
        <p:origin x="224" y="4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 Target="slides/slide1.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4" Type="http://schemas.openxmlformats.org/officeDocument/2006/relationships/oleObject" Target="https://microsoft-my.sharepoint.com/personal/sumitk_microsoft_com/Documents/R/NewHDIPerfScaleWorksheet.xlsx" TargetMode="Externa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4" Type="http://schemas.openxmlformats.org/officeDocument/2006/relationships/oleObject" Target="https://microsoft-my.sharepoint.com/personal/sumitk_microsoft_com/Documents/R/NewHDIPerfScaleWorksheet.xlsx" TargetMode="External"/><Relationship Id="rId5" Type="http://schemas.openxmlformats.org/officeDocument/2006/relationships/chartUserShapes" Target="../drawings/drawing1.xml"/><Relationship Id="rId1" Type="http://schemas.microsoft.com/office/2011/relationships/chartStyle" Target="style3.xml"/><Relationship Id="rId2" Type="http://schemas.microsoft.com/office/2011/relationships/chartColorStyle" Target="colors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4" Type="http://schemas.openxmlformats.org/officeDocument/2006/relationships/oleObject" Target="https://microsoft-my.sharepoint.com/personal/sumitk_microsoft_com/Documents/R/NewHDIPerfScaleWorksheet.xlsx" TargetMode="External"/><Relationship Id="rId1" Type="http://schemas.microsoft.com/office/2011/relationships/chartStyle" Target="style4.xml"/><Relationship Id="rId2" Type="http://schemas.microsoft.com/office/2011/relationships/chartColorStyle" Target="colors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Data Size (TB)</c:v>
                </c:pt>
              </c:strCache>
            </c:strRef>
          </c:tx>
          <c:spPr>
            <a:solidFill>
              <a:schemeClr val="accent4">
                <a:shade val="58000"/>
              </a:schemeClr>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0-EF5E-47A1-BAB2-E898B7824BC6}"/>
              </c:ext>
            </c:extLst>
          </c:dPt>
          <c:dPt>
            <c:idx val="1"/>
            <c:invertIfNegative val="0"/>
            <c:bubble3D val="0"/>
            <c:extLst xmlns:c16r2="http://schemas.microsoft.com/office/drawing/2015/06/chart">
              <c:ext xmlns:c16="http://schemas.microsoft.com/office/drawing/2014/chart" uri="{C3380CC4-5D6E-409C-BE32-E72D297353CC}">
                <c16:uniqueId val="{00000001-EF5E-47A1-BAB2-E898B7824BC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Sheet1!$B$2:$B$3</c:f>
              <c:numCache>
                <c:formatCode>General</c:formatCode>
                <c:ptCount val="2"/>
                <c:pt idx="0">
                  <c:v>102.5</c:v>
                </c:pt>
                <c:pt idx="1">
                  <c:v>100.0</c:v>
                </c:pt>
              </c:numCache>
            </c:numRef>
          </c:val>
          <c:extLst xmlns:c16r2="http://schemas.microsoft.com/office/drawing/2015/06/chart">
            <c:ext xmlns:c16="http://schemas.microsoft.com/office/drawing/2014/chart" uri="{C3380CC4-5D6E-409C-BE32-E72D297353CC}">
              <c16:uniqueId val="{00000002-EF5E-47A1-BAB2-E898B7824BC6}"/>
            </c:ext>
          </c:extLst>
        </c:ser>
        <c:ser>
          <c:idx val="1"/>
          <c:order val="1"/>
          <c:tx>
            <c:strRef>
              <c:f>Sheet1!$C$1</c:f>
              <c:strCache>
                <c:ptCount val="1"/>
                <c:pt idx="0">
                  <c:v>Time (Min)</c:v>
                </c:pt>
              </c:strCache>
            </c:strRef>
          </c:tx>
          <c:spPr>
            <a:solidFill>
              <a:schemeClr val="accent4">
                <a:shade val="8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Sheet1!$C$2:$C$3</c:f>
              <c:numCache>
                <c:formatCode>General</c:formatCode>
                <c:ptCount val="2"/>
                <c:pt idx="0">
                  <c:v>72.0</c:v>
                </c:pt>
                <c:pt idx="1">
                  <c:v>23.0</c:v>
                </c:pt>
              </c:numCache>
            </c:numRef>
          </c:val>
          <c:extLst xmlns:c16r2="http://schemas.microsoft.com/office/drawing/2015/06/chart">
            <c:ext xmlns:c16="http://schemas.microsoft.com/office/drawing/2014/chart" uri="{C3380CC4-5D6E-409C-BE32-E72D297353CC}">
              <c16:uniqueId val="{00000003-EF5E-47A1-BAB2-E898B7824BC6}"/>
            </c:ext>
          </c:extLst>
        </c:ser>
        <c:ser>
          <c:idx val="2"/>
          <c:order val="2"/>
          <c:tx>
            <c:strRef>
              <c:f>Sheet1!$D$1</c:f>
              <c:strCache>
                <c:ptCount val="1"/>
                <c:pt idx="0">
                  <c:v>Nodes</c:v>
                </c:pt>
              </c:strCache>
            </c:strRef>
          </c:tx>
          <c:spPr>
            <a:solidFill>
              <a:schemeClr val="accent4">
                <a:tint val="86000"/>
              </a:schemeClr>
            </a:solidFill>
            <a:ln>
              <a:noFill/>
            </a:ln>
            <a:effectLst/>
          </c:spPr>
          <c:invertIfNegative val="0"/>
          <c:dLbls>
            <c:dLbl>
              <c:idx val="0"/>
              <c:tx>
                <c:rich>
                  <a:bodyPr/>
                  <a:lstStyle/>
                  <a:p>
                    <a:fld id="{33EC7029-B64A-4D0B-AE28-0B67BD96426E}" type="VALUE">
                      <a:rPr lang="en-US" smtClean="0"/>
                      <a:pPr/>
                      <a:t>[VALUE]</a:t>
                    </a:fld>
                    <a:r>
                      <a:rPr lang="en-US"/>
                      <a:t>0</a:t>
                    </a:r>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EF5E-47A1-BAB2-E898B7824BC6}"/>
                </c:ext>
                <c:ext xmlns:c15="http://schemas.microsoft.com/office/drawing/2012/chart" uri="{CE6537A1-D6FC-4f65-9D91-7224C49458BB}">
                  <c15:dlblFieldTable/>
                  <c15:showDataLabelsRange val="0"/>
                </c:ext>
              </c:extLst>
            </c:dLbl>
            <c:dLbl>
              <c:idx val="1"/>
              <c:tx>
                <c:rich>
                  <a:bodyPr/>
                  <a:lstStyle/>
                  <a:p>
                    <a:r>
                      <a:rPr lang="en-US"/>
                      <a:t>206</a:t>
                    </a:r>
                    <a:endParaRPr lang="en-US" dirty="0"/>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EF5E-47A1-BAB2-E898B7824BC6}"/>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Sheet1!$D$2:$D$3</c:f>
              <c:numCache>
                <c:formatCode>General</c:formatCode>
                <c:ptCount val="2"/>
                <c:pt idx="0">
                  <c:v>210.0</c:v>
                </c:pt>
                <c:pt idx="1">
                  <c:v>20.6</c:v>
                </c:pt>
              </c:numCache>
            </c:numRef>
          </c:val>
          <c:extLst xmlns:c16r2="http://schemas.microsoft.com/office/drawing/2015/06/chart">
            <c:ext xmlns:c16="http://schemas.microsoft.com/office/drawing/2014/chart" uri="{C3380CC4-5D6E-409C-BE32-E72D297353CC}">
              <c16:uniqueId val="{00000006-EF5E-47A1-BAB2-E898B7824BC6}"/>
            </c:ext>
          </c:extLst>
        </c:ser>
        <c:ser>
          <c:idx val="3"/>
          <c:order val="3"/>
          <c:tx>
            <c:strRef>
              <c:f>Sheet1!$E$1</c:f>
              <c:strCache>
                <c:ptCount val="1"/>
                <c:pt idx="0">
                  <c:v>Cores</c:v>
                </c:pt>
              </c:strCache>
            </c:strRef>
          </c:tx>
          <c:spPr>
            <a:solidFill>
              <a:schemeClr val="accent4">
                <a:tint val="58000"/>
              </a:schemeClr>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7-EF5E-47A1-BAB2-E898B7824BC6}"/>
              </c:ext>
            </c:extLst>
          </c:dPt>
          <c:dPt>
            <c:idx val="1"/>
            <c:invertIfNegative val="0"/>
            <c:bubble3D val="0"/>
            <c:extLst xmlns:c16r2="http://schemas.microsoft.com/office/drawing/2015/06/chart">
              <c:ext xmlns:c16="http://schemas.microsoft.com/office/drawing/2014/chart" uri="{C3380CC4-5D6E-409C-BE32-E72D297353CC}">
                <c16:uniqueId val="{00000008-EF5E-47A1-BAB2-E898B7824BC6}"/>
              </c:ext>
            </c:extLst>
          </c:dPt>
          <c:dLbls>
            <c:dLbl>
              <c:idx val="0"/>
              <c:tx>
                <c:rich>
                  <a:bodyPr/>
                  <a:lstStyle/>
                  <a:p>
                    <a:r>
                      <a:rPr lang="en-US" dirty="0"/>
                      <a:t>50400</a:t>
                    </a:r>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EF5E-47A1-BAB2-E898B7824BC6}"/>
                </c:ext>
                <c:ext xmlns:c15="http://schemas.microsoft.com/office/drawing/2012/chart" uri="{CE6537A1-D6FC-4f65-9D91-7224C49458BB}"/>
              </c:extLst>
            </c:dLbl>
            <c:dLbl>
              <c:idx val="1"/>
              <c:tx>
                <c:rich>
                  <a:bodyPr/>
                  <a:lstStyle/>
                  <a:p>
                    <a:r>
                      <a:rPr lang="en-US"/>
                      <a:t>6592</a:t>
                    </a:r>
                    <a:endParaRPr lang="en-US" dirty="0"/>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EF5E-47A1-BAB2-E898B7824BC6}"/>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Sheet1!$E$2:$E$3</c:f>
              <c:numCache>
                <c:formatCode>General</c:formatCode>
                <c:ptCount val="2"/>
                <c:pt idx="0">
                  <c:v>252.0</c:v>
                </c:pt>
                <c:pt idx="1">
                  <c:v>32.96</c:v>
                </c:pt>
              </c:numCache>
            </c:numRef>
          </c:val>
          <c:extLst xmlns:c16r2="http://schemas.microsoft.com/office/drawing/2015/06/chart">
            <c:ext xmlns:c16="http://schemas.microsoft.com/office/drawing/2014/chart" uri="{C3380CC4-5D6E-409C-BE32-E72D297353CC}">
              <c16:uniqueId val="{00000009-EF5E-47A1-BAB2-E898B7824BC6}"/>
            </c:ext>
          </c:extLst>
        </c:ser>
        <c:dLbls>
          <c:dLblPos val="outEnd"/>
          <c:showLegendKey val="0"/>
          <c:showVal val="1"/>
          <c:showCatName val="0"/>
          <c:showSerName val="0"/>
          <c:showPercent val="0"/>
          <c:showBubbleSize val="0"/>
        </c:dLbls>
        <c:gapWidth val="219"/>
        <c:overlap val="-27"/>
        <c:axId val="-626577568"/>
        <c:axId val="-602786736"/>
      </c:barChart>
      <c:catAx>
        <c:axId val="-6265775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602786736"/>
        <c:crosses val="autoZero"/>
        <c:auto val="1"/>
        <c:lblAlgn val="ctr"/>
        <c:lblOffset val="100"/>
        <c:noMultiLvlLbl val="0"/>
      </c:catAx>
      <c:valAx>
        <c:axId val="-602786736"/>
        <c:scaling>
          <c:orientation val="minMax"/>
        </c:scaling>
        <c:delete val="1"/>
        <c:axPos val="l"/>
        <c:numFmt formatCode="General" sourceLinked="1"/>
        <c:majorTickMark val="out"/>
        <c:minorTickMark val="none"/>
        <c:tickLblPos val="nextTo"/>
        <c:crossAx val="-6265775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1" i="0" baseline="0" dirty="0" err="1">
                <a:effectLst/>
              </a:rPr>
              <a:t>rxLogit</a:t>
            </a:r>
            <a:r>
              <a:rPr lang="en-US" sz="1800" b="1" i="0" baseline="0" dirty="0">
                <a:effectLst/>
              </a:rPr>
              <a:t> on a 100 node HDInsight cluster (airline dataset)</a:t>
            </a:r>
            <a:endParaRPr lang="en-US"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567621410959994"/>
          <c:y val="0.122972533303812"/>
          <c:w val="0.882349033643522"/>
          <c:h val="0.738883641669183"/>
        </c:manualLayout>
      </c:layout>
      <c:scatterChart>
        <c:scatterStyle val="lineMarker"/>
        <c:varyColors val="0"/>
        <c:ser>
          <c:idx val="0"/>
          <c:order val="0"/>
          <c:tx>
            <c:strRef>
              <c:f>ScaleWithRows!$B$2</c:f>
              <c:strCache>
                <c:ptCount val="1"/>
                <c:pt idx="0">
                  <c:v>RxSpark_RxLogit_tmodel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ScaleWithRows!$A$3:$A$10</c:f>
              <c:numCache>
                <c:formatCode>General</c:formatCode>
                <c:ptCount val="8"/>
                <c:pt idx="0">
                  <c:v>1.0E8</c:v>
                </c:pt>
                <c:pt idx="1">
                  <c:v>2.0E8</c:v>
                </c:pt>
                <c:pt idx="2">
                  <c:v>5.0E8</c:v>
                </c:pt>
                <c:pt idx="3">
                  <c:v>1.0E9</c:v>
                </c:pt>
                <c:pt idx="4">
                  <c:v>2.0E9</c:v>
                </c:pt>
                <c:pt idx="5">
                  <c:v>5.0E9</c:v>
                </c:pt>
                <c:pt idx="6">
                  <c:v>1.0E10</c:v>
                </c:pt>
                <c:pt idx="7">
                  <c:v>2.0E10</c:v>
                </c:pt>
              </c:numCache>
            </c:numRef>
          </c:xVal>
          <c:yVal>
            <c:numRef>
              <c:f>ScaleWithRows!$B$3:$B$10</c:f>
              <c:numCache>
                <c:formatCode>General</c:formatCode>
                <c:ptCount val="8"/>
                <c:pt idx="0">
                  <c:v>227.297</c:v>
                </c:pt>
                <c:pt idx="1">
                  <c:v>267.861</c:v>
                </c:pt>
                <c:pt idx="2">
                  <c:v>364.3759999999999</c:v>
                </c:pt>
                <c:pt idx="3">
                  <c:v>427.48</c:v>
                </c:pt>
                <c:pt idx="4">
                  <c:v>560.1130000000001</c:v>
                </c:pt>
                <c:pt idx="5">
                  <c:v>762.778</c:v>
                </c:pt>
                <c:pt idx="6">
                  <c:v>1094.739</c:v>
                </c:pt>
                <c:pt idx="7">
                  <c:v>1715.718</c:v>
                </c:pt>
              </c:numCache>
            </c:numRef>
          </c:yVal>
          <c:smooth val="0"/>
          <c:extLst xmlns:c16r2="http://schemas.microsoft.com/office/drawing/2015/06/chart">
            <c:ext xmlns:c16="http://schemas.microsoft.com/office/drawing/2014/chart" uri="{C3380CC4-5D6E-409C-BE32-E72D297353CC}">
              <c16:uniqueId val="{00000000-8F5D-415C-A46F-2D8A2EB79530}"/>
            </c:ext>
          </c:extLst>
        </c:ser>
        <c:ser>
          <c:idx val="3"/>
          <c:order val="1"/>
          <c:tx>
            <c:strRef>
              <c:f>ScaleWithRows!$E$2</c:f>
              <c:strCache>
                <c:ptCount val="1"/>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ScaleWithRows!$A$3:$A$10</c:f>
              <c:numCache>
                <c:formatCode>General</c:formatCode>
                <c:ptCount val="8"/>
                <c:pt idx="0">
                  <c:v>1.0E8</c:v>
                </c:pt>
                <c:pt idx="1">
                  <c:v>2.0E8</c:v>
                </c:pt>
                <c:pt idx="2">
                  <c:v>5.0E8</c:v>
                </c:pt>
                <c:pt idx="3">
                  <c:v>1.0E9</c:v>
                </c:pt>
                <c:pt idx="4">
                  <c:v>2.0E9</c:v>
                </c:pt>
                <c:pt idx="5">
                  <c:v>5.0E9</c:v>
                </c:pt>
                <c:pt idx="6">
                  <c:v>1.0E10</c:v>
                </c:pt>
                <c:pt idx="7">
                  <c:v>2.0E10</c:v>
                </c:pt>
              </c:numCache>
            </c:numRef>
          </c:xVal>
          <c:yVal>
            <c:numRef>
              <c:f>ScaleWithRows!$E$3:$E$10</c:f>
              <c:numCache>
                <c:formatCode>General</c:formatCode>
                <c:ptCount val="8"/>
              </c:numCache>
            </c:numRef>
          </c:yVal>
          <c:smooth val="0"/>
          <c:extLst xmlns:c16r2="http://schemas.microsoft.com/office/drawing/2015/06/chart">
            <c:ext xmlns:c16="http://schemas.microsoft.com/office/drawing/2014/chart" uri="{C3380CC4-5D6E-409C-BE32-E72D297353CC}">
              <c16:uniqueId val="{00000001-8F5D-415C-A46F-2D8A2EB79530}"/>
            </c:ext>
          </c:extLst>
        </c:ser>
        <c:dLbls>
          <c:showLegendKey val="0"/>
          <c:showVal val="0"/>
          <c:showCatName val="0"/>
          <c:showSerName val="0"/>
          <c:showPercent val="0"/>
          <c:showBubbleSize val="0"/>
        </c:dLbls>
        <c:axId val="-582720832"/>
        <c:axId val="-582745808"/>
      </c:scatterChart>
      <c:valAx>
        <c:axId val="-582720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2745808"/>
        <c:crosses val="autoZero"/>
        <c:crossBetween val="midCat"/>
        <c:dispUnits>
          <c:builtInUnit val="billions"/>
          <c:dispUnitsLbl>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valAx>
        <c:axId val="-582745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27208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Times faster than </a:t>
            </a:r>
            <a:r>
              <a:rPr lang="en-US" b="1" dirty="0"/>
              <a:t>MapReduce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51111111111111"/>
          <c:y val="0.194861111111111"/>
          <c:w val="0.824888888888889"/>
          <c:h val="0.720887649460484"/>
        </c:manualLayout>
      </c:layout>
      <c:scatterChart>
        <c:scatterStyle val="lineMarker"/>
        <c:varyColors val="0"/>
        <c:ser>
          <c:idx val="0"/>
          <c:order val="0"/>
          <c:tx>
            <c:strRef>
              <c:f>'Hadoop-MR-Local'!$B$15</c:f>
              <c:strCache>
                <c:ptCount val="1"/>
                <c:pt idx="0">
                  <c:v>TimesFasterThanMR</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'Hadoop-MR-Local'!$A$22:$A$26</c:f>
              <c:numCache>
                <c:formatCode>General</c:formatCode>
                <c:ptCount val="5"/>
                <c:pt idx="0">
                  <c:v>5.0E7</c:v>
                </c:pt>
                <c:pt idx="1">
                  <c:v>1.0E8</c:v>
                </c:pt>
                <c:pt idx="2">
                  <c:v>2.0E8</c:v>
                </c:pt>
                <c:pt idx="3">
                  <c:v>5.0E8</c:v>
                </c:pt>
                <c:pt idx="4">
                  <c:v>1.0E9</c:v>
                </c:pt>
              </c:numCache>
            </c:numRef>
          </c:xVal>
          <c:yVal>
            <c:numRef>
              <c:f>'Hadoop-MR-Local'!$B$22:$B$26</c:f>
              <c:numCache>
                <c:formatCode>General</c:formatCode>
                <c:ptCount val="5"/>
                <c:pt idx="0">
                  <c:v>2.995494502334231</c:v>
                </c:pt>
                <c:pt idx="1">
                  <c:v>3.414710962478409</c:v>
                </c:pt>
                <c:pt idx="2">
                  <c:v>3.982385106753163</c:v>
                </c:pt>
                <c:pt idx="3">
                  <c:v>5.376789119839726</c:v>
                </c:pt>
                <c:pt idx="4">
                  <c:v>6.711697814091034</c:v>
                </c:pt>
              </c:numCache>
            </c:numRef>
          </c:yVal>
          <c:smooth val="0"/>
          <c:extLst xmlns:c16r2="http://schemas.microsoft.com/office/drawing/2015/06/chart">
            <c:ext xmlns:c16="http://schemas.microsoft.com/office/drawing/2014/chart" uri="{C3380CC4-5D6E-409C-BE32-E72D297353CC}">
              <c16:uniqueId val="{00000000-19FB-4ED5-9C04-67AB7933BF46}"/>
            </c:ext>
          </c:extLst>
        </c:ser>
        <c:dLbls>
          <c:showLegendKey val="0"/>
          <c:showVal val="0"/>
          <c:showCatName val="0"/>
          <c:showSerName val="0"/>
          <c:showPercent val="0"/>
          <c:showBubbleSize val="0"/>
        </c:dLbls>
        <c:axId val="-626670288"/>
        <c:axId val="-557085264"/>
      </c:scatterChart>
      <c:valAx>
        <c:axId val="-626670288"/>
        <c:scaling>
          <c:orientation val="minMax"/>
          <c:min val="5.0E7"/>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7085264"/>
        <c:crosses val="autoZero"/>
        <c:crossBetween val="midCat"/>
        <c:dispUnits>
          <c:builtInUnit val="billions"/>
        </c:dispUnits>
      </c:valAx>
      <c:valAx>
        <c:axId val="-557085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667028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Times </a:t>
            </a:r>
            <a:r>
              <a:rPr lang="en-US" sz="1400" b="0" i="0" u="none" strike="noStrike" kern="1200" spc="0" baseline="0" dirty="0">
                <a:solidFill>
                  <a:srgbClr val="505050">
                    <a:lumMod val="65000"/>
                    <a:lumOff val="35000"/>
                  </a:srgbClr>
                </a:solidFill>
                <a:latin typeface="+mn-lt"/>
                <a:ea typeface="+mn-ea"/>
                <a:cs typeface="+mn-cs"/>
              </a:rPr>
              <a:t>faster</a:t>
            </a:r>
            <a:r>
              <a:rPr lang="en-US" dirty="0"/>
              <a:t> than </a:t>
            </a:r>
            <a:r>
              <a:rPr lang="en-US" b="1" dirty="0"/>
              <a:t>Local</a:t>
            </a:r>
            <a:r>
              <a:rPr lang="en-US" dirty="0"/>
              <a:t> CC</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'Hadoop-MR-Local'!$C$15</c:f>
              <c:strCache>
                <c:ptCount val="1"/>
                <c:pt idx="0">
                  <c:v>TimesFasterThanLocal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'Hadoop-MR-Local'!$A$18:$A$23</c:f>
              <c:numCache>
                <c:formatCode>General</c:formatCode>
                <c:ptCount val="6"/>
                <c:pt idx="0">
                  <c:v>2.0E6</c:v>
                </c:pt>
                <c:pt idx="1">
                  <c:v>5.0E6</c:v>
                </c:pt>
                <c:pt idx="2">
                  <c:v>1.0E7</c:v>
                </c:pt>
                <c:pt idx="3">
                  <c:v>2.0E7</c:v>
                </c:pt>
                <c:pt idx="4">
                  <c:v>5.0E7</c:v>
                </c:pt>
                <c:pt idx="5">
                  <c:v>1.0E8</c:v>
                </c:pt>
              </c:numCache>
            </c:numRef>
          </c:xVal>
          <c:yVal>
            <c:numRef>
              <c:f>'Hadoop-MR-Local'!$C$18:$C$23</c:f>
              <c:numCache>
                <c:formatCode>General</c:formatCode>
                <c:ptCount val="6"/>
                <c:pt idx="0">
                  <c:v>1.410170454545454</c:v>
                </c:pt>
                <c:pt idx="1">
                  <c:v>4.10513529796648</c:v>
                </c:pt>
                <c:pt idx="2">
                  <c:v>8.09820013656802</c:v>
                </c:pt>
                <c:pt idx="3">
                  <c:v>13.52898440734097</c:v>
                </c:pt>
                <c:pt idx="4">
                  <c:v>23.49531715827717</c:v>
                </c:pt>
                <c:pt idx="5">
                  <c:v>36.14656940208004</c:v>
                </c:pt>
              </c:numCache>
            </c:numRef>
          </c:yVal>
          <c:smooth val="0"/>
          <c:extLst xmlns:c16r2="http://schemas.microsoft.com/office/drawing/2015/06/chart">
            <c:ext xmlns:c16="http://schemas.microsoft.com/office/drawing/2014/chart" uri="{C3380CC4-5D6E-409C-BE32-E72D297353CC}">
              <c16:uniqueId val="{00000000-E2E2-4702-A1A4-D3CB39D9F6A8}"/>
            </c:ext>
          </c:extLst>
        </c:ser>
        <c:dLbls>
          <c:showLegendKey val="0"/>
          <c:showVal val="0"/>
          <c:showCatName val="0"/>
          <c:showSerName val="0"/>
          <c:showPercent val="0"/>
          <c:showBubbleSize val="0"/>
        </c:dLbls>
        <c:axId val="-538053680"/>
        <c:axId val="-582566672"/>
      </c:scatterChart>
      <c:valAx>
        <c:axId val="-5380536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2566672"/>
        <c:crosses val="autoZero"/>
        <c:crossBetween val="midCat"/>
        <c:dispUnits>
          <c:builtInUnit val="millions"/>
        </c:dispUnits>
      </c:valAx>
      <c:valAx>
        <c:axId val="-582566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8053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0.84252</cdr:x>
      <cdr:y>0.20275</cdr:y>
    </cdr:from>
    <cdr:to>
      <cdr:x>1</cdr:x>
      <cdr:y>0.31171</cdr:y>
    </cdr:to>
    <cdr:sp macro="" textlink="">
      <cdr:nvSpPr>
        <cdr:cNvPr id="2" name="TextBox 3"/>
        <cdr:cNvSpPr txBox="1"/>
      </cdr:nvSpPr>
      <cdr:spPr>
        <a:xfrm xmlns:a="http://schemas.openxmlformats.org/drawingml/2006/main">
          <a:off x="3478812" y="687273"/>
          <a:ext cx="650240"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rgbClr val="FF0000"/>
              </a:solidFill>
            </a:rPr>
            <a:t>7X</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F6E12-D7B2-4302-9E7B-DBEA731E8D6C}" type="datetimeFigureOut">
              <a:rPr lang="en-US" smtClean="0"/>
              <a:t>4/4/17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C2430F-CCA5-49F4-89B5-8C721FEEB750}" type="slidenum">
              <a:rPr lang="en-US" smtClean="0"/>
              <a:t>‹#›</a:t>
            </a:fld>
            <a:endParaRPr lang="en-US"/>
          </a:p>
        </p:txBody>
      </p:sp>
    </p:spTree>
    <p:extLst>
      <p:ext uri="{BB962C8B-B14F-4D97-AF65-F5344CB8AC3E}">
        <p14:creationId xmlns:p14="http://schemas.microsoft.com/office/powerpoint/2010/main" val="154181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4/4/17 5:20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5147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4/4/17 5:20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3918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4/4/17 5:20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158139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4/4/17 5:20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23959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02736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4/4/17 5:20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620304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4/4/17 5:20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7265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17</a:t>
            </a:fld>
            <a:endParaRPr lang="en-US" dirty="0"/>
          </a:p>
        </p:txBody>
      </p:sp>
    </p:spTree>
    <p:extLst>
      <p:ext uri="{BB962C8B-B14F-4D97-AF65-F5344CB8AC3E}">
        <p14:creationId xmlns:p14="http://schemas.microsoft.com/office/powerpoint/2010/main" val="62652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4/4/17 5:20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013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21</a:t>
            </a:fld>
            <a:endParaRPr lang="en-US" dirty="0">
              <a:solidFill>
                <a:prstClr val="black"/>
              </a:solidFill>
            </a:endParaRPr>
          </a:p>
        </p:txBody>
      </p:sp>
    </p:spTree>
    <p:extLst>
      <p:ext uri="{BB962C8B-B14F-4D97-AF65-F5344CB8AC3E}">
        <p14:creationId xmlns:p14="http://schemas.microsoft.com/office/powerpoint/2010/main" val="528715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22</a:t>
            </a:fld>
            <a:endParaRPr lang="en-US" dirty="0">
              <a:solidFill>
                <a:prstClr val="black"/>
              </a:solidFill>
            </a:endParaRPr>
          </a:p>
        </p:txBody>
      </p:sp>
    </p:spTree>
    <p:extLst>
      <p:ext uri="{BB962C8B-B14F-4D97-AF65-F5344CB8AC3E}">
        <p14:creationId xmlns:p14="http://schemas.microsoft.com/office/powerpoint/2010/main" val="3466450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r>
              <a:rPr lang="en-US" dirty="0">
                <a:latin typeface="Segoe UI Light" panose="020B0502040204020203" pitchFamily="34" charset="0"/>
                <a:cs typeface="Segoe UI Light" panose="020B0502040204020203" pitchFamily="34" charset="0"/>
              </a:rPr>
              <a:t>Major improvement over </a:t>
            </a:r>
            <a:r>
              <a:rPr lang="en-US" dirty="0" err="1">
                <a:latin typeface="Segoe UI Light" panose="020B0502040204020203" pitchFamily="34" charset="0"/>
                <a:cs typeface="Segoe UI Light" panose="020B0502040204020203" pitchFamily="34" charset="0"/>
              </a:rPr>
              <a:t>HadoopMR</a:t>
            </a:r>
            <a:r>
              <a:rPr lang="en-US" dirty="0">
                <a:latin typeface="Segoe UI Light" panose="020B0502040204020203" pitchFamily="34" charset="0"/>
                <a:cs typeface="Segoe UI Light" panose="020B0502040204020203" pitchFamily="34" charset="0"/>
              </a:rPr>
              <a:t>:</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pre-load text data into composite </a:t>
            </a:r>
            <a:r>
              <a:rPr lang="en-US" dirty="0" err="1">
                <a:latin typeface="Segoe UI Light" panose="020B0502040204020203" pitchFamily="34" charset="0"/>
                <a:cs typeface="Segoe UI Light" panose="020B0502040204020203" pitchFamily="34" charset="0"/>
              </a:rPr>
              <a:t>xdf</a:t>
            </a:r>
            <a:r>
              <a:rPr lang="en-US" dirty="0">
                <a:latin typeface="Segoe UI Light" panose="020B0502040204020203" pitchFamily="34" charset="0"/>
                <a:cs typeface="Segoe UI Light" panose="020B0502040204020203" pitchFamily="34" charset="0"/>
              </a:rPr>
              <a:t> for multi-iterations algorithm</a:t>
            </a:r>
          </a:p>
          <a:p>
            <a:pPr marL="171450" indent="-171450" defTabSz="966621">
              <a:buFont typeface="Arial" panose="020B0604020202020204" pitchFamily="34" charset="0"/>
              <a:buChar char="•"/>
              <a:defRPr/>
            </a:pPr>
            <a:r>
              <a:rPr lang="en-US" dirty="0" err="1">
                <a:latin typeface="Segoe UI Light" panose="020B0502040204020203" pitchFamily="34" charset="0"/>
                <a:cs typeface="Segoe UI Light" panose="020B0502040204020203" pitchFamily="34" charset="0"/>
              </a:rPr>
              <a:t>xdfs</a:t>
            </a:r>
            <a:r>
              <a:rPr lang="en-US" dirty="0">
                <a:latin typeface="Segoe UI Light" panose="020B0502040204020203" pitchFamily="34" charset="0"/>
                <a:cs typeface="Segoe UI Light" panose="020B0502040204020203" pitchFamily="34" charset="0"/>
              </a:rPr>
              <a:t> are loaded into RDD (in memory) which can be reused across all iterations</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RDDs are repartitioned to gain better task assignment across all Spark executors</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move .input and IRO files (</a:t>
            </a:r>
            <a:r>
              <a:rPr lang="en-US" dirty="0" err="1">
                <a:latin typeface="Segoe UI Light" panose="020B0502040204020203" pitchFamily="34" charset="0"/>
                <a:cs typeface="Segoe UI Light" panose="020B0502040204020203" pitchFamily="34" charset="0"/>
              </a:rPr>
              <a:t>BxlServer</a:t>
            </a:r>
            <a:r>
              <a:rPr lang="en-US" dirty="0">
                <a:latin typeface="Segoe UI Light" panose="020B0502040204020203" pitchFamily="34" charset="0"/>
                <a:cs typeface="Segoe UI Light" panose="020B0502040204020203" pitchFamily="34" charset="0"/>
              </a:rPr>
              <a:t> input and output) from HDFS to local FS to avoid HSFD write overwrite</a:t>
            </a:r>
          </a:p>
          <a:p>
            <a:pPr marL="171450" indent="-171450" defTabSz="966621">
              <a:buFont typeface="Arial" panose="020B0604020202020204" pitchFamily="34" charset="0"/>
              <a:buChar char="•"/>
              <a:defRPr/>
            </a:pPr>
            <a:r>
              <a:rPr lang="en-US" dirty="0" err="1">
                <a:latin typeface="Segoe UI Light" panose="020B0502040204020203" pitchFamily="34" charset="0"/>
                <a:cs typeface="Segoe UI Light" panose="020B0502040204020203" pitchFamily="34" charset="0"/>
              </a:rPr>
              <a:t>xdfd</a:t>
            </a:r>
            <a:r>
              <a:rPr lang="en-US" dirty="0">
                <a:latin typeface="Segoe UI Light" panose="020B0502040204020203" pitchFamily="34" charset="0"/>
                <a:cs typeface="Segoe UI Light" panose="020B0502040204020203" pitchFamily="34" charset="0"/>
              </a:rPr>
              <a:t> converted to RDDs and sent to executor along with metadata</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executor pick ups RDDs</a:t>
            </a:r>
          </a:p>
          <a:p>
            <a:pPr marL="171450" indent="-171450" defTabSz="966621">
              <a:buFont typeface="Arial" panose="020B0604020202020204" pitchFamily="34" charset="0"/>
              <a:buChar char="•"/>
              <a:defRPr/>
            </a:pPr>
            <a:r>
              <a:rPr lang="en-US" dirty="0" err="1">
                <a:latin typeface="Segoe UI Light" panose="020B0502040204020203" pitchFamily="34" charset="0"/>
                <a:cs typeface="Segoe UI Light" panose="020B0502040204020203" pitchFamily="34" charset="0"/>
              </a:rPr>
              <a:t>scala</a:t>
            </a:r>
            <a:r>
              <a:rPr lang="en-US" dirty="0">
                <a:latin typeface="Segoe UI Light" panose="020B0502040204020203" pitchFamily="34" charset="0"/>
                <a:cs typeface="Segoe UI Light" panose="020B0502040204020203" pitchFamily="34" charset="0"/>
              </a:rPr>
              <a:t> code saves RDD in </a:t>
            </a:r>
            <a:r>
              <a:rPr lang="en-US" dirty="0" err="1">
                <a:latin typeface="Segoe UI Light" panose="020B0502040204020203" pitchFamily="34" charset="0"/>
                <a:cs typeface="Segoe UI Light" panose="020B0502040204020203" pitchFamily="34" charset="0"/>
              </a:rPr>
              <a:t>tmpfs</a:t>
            </a:r>
            <a:r>
              <a:rPr lang="en-US" dirty="0">
                <a:latin typeface="Segoe UI Light" panose="020B0502040204020203" pitchFamily="34" charset="0"/>
                <a:cs typeface="Segoe UI Light" panose="020B0502040204020203" pitchFamily="34" charset="0"/>
              </a:rPr>
              <a:t> (volatile memory)</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executor reads in RDD and metadata and creates IRO1</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map will finish by saving to reduced local final result</a:t>
            </a: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23</a:t>
            </a:fld>
            <a:endParaRPr lang="en-US" dirty="0">
              <a:solidFill>
                <a:prstClr val="black"/>
              </a:solidFill>
            </a:endParaRPr>
          </a:p>
        </p:txBody>
      </p:sp>
    </p:spTree>
    <p:extLst>
      <p:ext uri="{BB962C8B-B14F-4D97-AF65-F5344CB8AC3E}">
        <p14:creationId xmlns:p14="http://schemas.microsoft.com/office/powerpoint/2010/main" val="2648913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ea typeface="MS PGothic" panose="020B0600070205080204" pitchFamily="34" charset="-128"/>
                <a:cs typeface="ＭＳ Ｐゴシック" charset="0"/>
              </a:rPr>
              <a:t>Introduce the popularity of the R language vs. other analytics languages.</a:t>
            </a:r>
          </a:p>
          <a:p>
            <a:pPr defTabSz="982240" eaLnBrk="0" fontAlgn="base" hangingPunct="0">
              <a:lnSpc>
                <a:spcPct val="100000"/>
              </a:lnSpc>
              <a:spcBef>
                <a:spcPct val="30000"/>
              </a:spcBef>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a:buFont typeface="Arial" panose="020B0604020202020204" pitchFamily="34" charset="0"/>
              <a:buChar char="•"/>
            </a:pPr>
            <a:r>
              <a:rPr lang="en-US" dirty="0"/>
              <a:t>R is</a:t>
            </a:r>
            <a:r>
              <a:rPr lang="en-US" baseline="0" dirty="0"/>
              <a:t> enjoying an unstoppable wave of popularity</a:t>
            </a:r>
          </a:p>
          <a:p>
            <a:pPr marL="177845" indent="-177845">
              <a:buFont typeface="Arial" panose="020B0604020202020204" pitchFamily="34" charset="0"/>
              <a:buChar char="•"/>
            </a:pPr>
            <a:r>
              <a:rPr lang="en-US" baseline="0" dirty="0"/>
              <a:t>In 2015, it moved from the #9 most frequently used language to #6.</a:t>
            </a:r>
          </a:p>
          <a:p>
            <a:pPr marL="177845" indent="-177845">
              <a:buFont typeface="Arial" panose="020B0604020202020204" pitchFamily="34" charset="0"/>
              <a:buChar char="•"/>
            </a:pPr>
            <a:r>
              <a:rPr lang="en-US" baseline="0" dirty="0"/>
              <a:t>Only general purpose languages are more frequently used than R.</a:t>
            </a:r>
          </a:p>
          <a:p>
            <a:pPr marL="177845" indent="-177845">
              <a:buFont typeface="Arial" panose="020B0604020202020204" pitchFamily="34" charset="0"/>
              <a:buChar char="•"/>
            </a:pPr>
            <a:endParaRPr lang="en-US" baseline="0" dirty="0"/>
          </a:p>
          <a:p>
            <a:r>
              <a:rPr lang="en-US" b="1" baseline="0"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31008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24</a:t>
            </a:fld>
            <a:endParaRPr lang="en-US" dirty="0">
              <a:solidFill>
                <a:prstClr val="black"/>
              </a:solidFill>
            </a:endParaRPr>
          </a:p>
        </p:txBody>
      </p:sp>
    </p:spTree>
    <p:extLst>
      <p:ext uri="{BB962C8B-B14F-4D97-AF65-F5344CB8AC3E}">
        <p14:creationId xmlns:p14="http://schemas.microsoft.com/office/powerpoint/2010/main" val="3453676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73494" indent="-473494">
              <a:lnSpc>
                <a:spcPct val="110000"/>
              </a:lnSpc>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25</a:t>
            </a:fld>
            <a:endParaRPr lang="en-US" dirty="0"/>
          </a:p>
        </p:txBody>
      </p:sp>
    </p:spTree>
    <p:extLst>
      <p:ext uri="{BB962C8B-B14F-4D97-AF65-F5344CB8AC3E}">
        <p14:creationId xmlns:p14="http://schemas.microsoft.com/office/powerpoint/2010/main" val="1588601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dirty="0"/>
              <a:t>Objective</a:t>
            </a:r>
            <a:r>
              <a:rPr lang="en-US" sz="1200" b="0" u="none" dirty="0"/>
              <a:t>:</a:t>
            </a:r>
            <a:r>
              <a:rPr lang="en-US" sz="1200" b="0" u="none" baseline="0" dirty="0"/>
              <a:t> This slide highlights the importance of speed when data processing is needed.</a:t>
            </a:r>
            <a:endParaRPr lang="en-US" sz="1200" dirty="0"/>
          </a:p>
          <a:p>
            <a:endParaRPr lang="en-US" sz="1200" dirty="0"/>
          </a:p>
          <a:p>
            <a:r>
              <a:rPr lang="en-US" sz="1200" b="1" u="sng" dirty="0"/>
              <a:t>Talking</a:t>
            </a:r>
            <a:r>
              <a:rPr lang="en-US" sz="1200" b="1" u="sng" baseline="0" dirty="0"/>
              <a:t> points</a:t>
            </a:r>
            <a:r>
              <a:rPr lang="en-US" sz="1200" b="0" u="none" baseline="0" dirty="0"/>
              <a:t>:</a:t>
            </a:r>
          </a:p>
          <a:p>
            <a:pPr marL="274320" lvl="1" indent="-274320">
              <a:lnSpc>
                <a:spcPct val="90000"/>
              </a:lnSpc>
              <a:spcAft>
                <a:spcPts val="612"/>
              </a:spcAft>
              <a:buFont typeface="Arial" panose="020B0604020202020204" pitchFamily="34" charset="0"/>
              <a:buChar char="•"/>
            </a:pPr>
            <a:r>
              <a:rPr lang="en-US" sz="2856" dirty="0"/>
              <a:t>In iterative applications, the same data is accessed repeatedly, often in a sequence.</a:t>
            </a:r>
          </a:p>
          <a:p>
            <a:pPr marL="274320" lvl="1" indent="-274320">
              <a:lnSpc>
                <a:spcPct val="90000"/>
              </a:lnSpc>
              <a:spcAft>
                <a:spcPts val="612"/>
              </a:spcAft>
              <a:buFont typeface="Arial" panose="020B0604020202020204" pitchFamily="34" charset="0"/>
              <a:buChar char="•"/>
            </a:pPr>
            <a:r>
              <a:rPr lang="en-US" sz="2856" dirty="0"/>
              <a:t>Most machine learning algorithms and streaming applications (that maintain an aggregate state) are iterative in nature.</a:t>
            </a:r>
          </a:p>
        </p:txBody>
      </p:sp>
      <p:sp>
        <p:nvSpPr>
          <p:cNvPr id="4" name="Slide Number Placeholder 3"/>
          <p:cNvSpPr>
            <a:spLocks noGrp="1"/>
          </p:cNvSpPr>
          <p:nvPr>
            <p:ph type="sldNum" sz="quarter" idx="10"/>
          </p:nvPr>
        </p:nvSpPr>
        <p:spPr/>
        <p:txBody>
          <a:bodyPr/>
          <a:lstStyle/>
          <a:p>
            <a:fld id="{A305278E-5E87-46DA-836C-231A3458D216}"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346813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27</a:t>
            </a:fld>
            <a:endParaRPr lang="en-US" dirty="0">
              <a:solidFill>
                <a:prstClr val="black"/>
              </a:solidFill>
            </a:endParaRPr>
          </a:p>
        </p:txBody>
      </p:sp>
    </p:spTree>
    <p:extLst>
      <p:ext uri="{BB962C8B-B14F-4D97-AF65-F5344CB8AC3E}">
        <p14:creationId xmlns:p14="http://schemas.microsoft.com/office/powerpoint/2010/main" val="3785915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4/4/17 5:20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99892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4/4/17 5:20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73155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4/4/17 5:20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6</a:t>
            </a:fld>
            <a:endParaRPr lang="en-US" dirty="0">
              <a:solidFill>
                <a:prstClr val="black"/>
              </a:solidFill>
            </a:endParaRPr>
          </a:p>
        </p:txBody>
      </p:sp>
    </p:spTree>
    <p:extLst>
      <p:ext uri="{BB962C8B-B14F-4D97-AF65-F5344CB8AC3E}">
        <p14:creationId xmlns:p14="http://schemas.microsoft.com/office/powerpoint/2010/main" val="3047544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944607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517873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9</a:t>
            </a:fld>
            <a:endParaRPr lang="en-US" dirty="0"/>
          </a:p>
        </p:txBody>
      </p:sp>
    </p:spTree>
    <p:extLst>
      <p:ext uri="{BB962C8B-B14F-4D97-AF65-F5344CB8AC3E}">
        <p14:creationId xmlns:p14="http://schemas.microsoft.com/office/powerpoint/2010/main" val="1269174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4/4/17 5:20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21337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dirty="0"/>
              <a:t>First, Cortana Intelligence provides services to bring data in, so that you can analyze it. It can be any type of data – structured, unstructured, stored in relational or non-relational sources, you name it. This can be data from inside your business, from traditional customer and operations data to IoT data streaming in from devices and sensors. It can also be data from external sources like, social media feeds. That data can be fed into various storage locations, and can be used in whatever downstream analytics and business applications you see fit. </a:t>
            </a:r>
          </a:p>
          <a:p>
            <a:r>
              <a:rPr lang="en-US" sz="1200" dirty="0"/>
              <a:t>  </a:t>
            </a:r>
          </a:p>
          <a:p>
            <a:r>
              <a:rPr lang="en-US" sz="1200" dirty="0"/>
              <a:t>The data brought in can then be stored in flexible big data storage services. Because it’s in the cloud, you can achieve massive global scale, and can easily scale up or down depending on demand. </a:t>
            </a:r>
            <a:r>
              <a:rPr lang="en-US" sz="1200" dirty="0">
                <a:latin typeface="+mn-lt"/>
              </a:rPr>
              <a:t>The c</a:t>
            </a:r>
            <a:r>
              <a:rPr lang="en-US" kern="0" dirty="0">
                <a:solidFill>
                  <a:srgbClr val="505050"/>
                </a:solidFill>
                <a:latin typeface="Segoe UI Semibold" panose="020B0702040204020203" pitchFamily="34" charset="0"/>
                <a:cs typeface="Segoe UI Semibold" panose="020B0702040204020203" pitchFamily="34" charset="0"/>
              </a:rPr>
              <a:t>loud gives you an almost infinite set of computing resources. </a:t>
            </a:r>
            <a:r>
              <a:rPr lang="en-US" sz="1200" dirty="0"/>
              <a:t>This means that you never have to worry about straining your capacity when high-volume events occur, whether they’re planned or unplanned. That might be a peak season of the year, an unexpectedly popular promotion that sets off a social media deluge, you name it.  </a:t>
            </a:r>
            <a:r>
              <a:rPr lang="en-US" sz="1200" dirty="0">
                <a:latin typeface="+mn-lt"/>
              </a:rPr>
              <a:t>Cloud is key to handling massive amounts of data in a cost-effective way. </a:t>
            </a:r>
            <a:endParaRPr lang="en-US" sz="1200" dirty="0"/>
          </a:p>
          <a:p>
            <a:endParaRPr lang="en-US" sz="1200" dirty="0"/>
          </a:p>
          <a:p>
            <a:r>
              <a:rPr lang="en-US" sz="1200" dirty="0"/>
              <a:t>And because it’s all in the cloud, you only pay for what you use. </a:t>
            </a:r>
            <a:r>
              <a:rPr lang="en-US" sz="1200" dirty="0">
                <a:latin typeface="+mn-lt"/>
              </a:rPr>
              <a:t>This in itself saves you money for anything that has variable computing needs. For some organizations, there is also an additional benefit of changing </a:t>
            </a:r>
            <a:r>
              <a:rPr lang="en-US" sz="1200" dirty="0" err="1">
                <a:latin typeface="+mn-lt"/>
              </a:rPr>
              <a:t>CapEx</a:t>
            </a:r>
            <a:r>
              <a:rPr lang="en-US" sz="1200" dirty="0">
                <a:latin typeface="+mn-lt"/>
              </a:rPr>
              <a:t> to </a:t>
            </a:r>
            <a:r>
              <a:rPr lang="en-US" sz="1200" dirty="0" err="1">
                <a:latin typeface="+mn-lt"/>
              </a:rPr>
              <a:t>OpEx</a:t>
            </a:r>
            <a:r>
              <a:rPr lang="en-US" sz="1200" dirty="0">
                <a:latin typeface="+mn-lt"/>
              </a:rPr>
              <a:t>, which frees up capital from infrastructure investments so it can be put to other uses.   </a:t>
            </a:r>
            <a:endParaRPr lang="en-US" sz="1200" dirty="0"/>
          </a:p>
          <a:p>
            <a:pPr defTabSz="967253"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67253" fontAlgn="base">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&lt;Transition&gt;: Next, let’s cover analytics.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t>11</a:t>
            </a:fld>
            <a:endParaRPr lang="en-US"/>
          </a:p>
        </p:txBody>
      </p:sp>
    </p:spTree>
    <p:extLst>
      <p:ext uri="{BB962C8B-B14F-4D97-AF65-F5344CB8AC3E}">
        <p14:creationId xmlns:p14="http://schemas.microsoft.com/office/powerpoint/2010/main" val="2744236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1.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207104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57084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77349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34645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4222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79049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492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667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2479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37476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036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64565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286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682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205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2272855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7062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79088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86002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0552262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1330962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27614977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1622797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08632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93400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7308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20765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32598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206357837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6103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0885593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81641808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02470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38241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0830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5716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3294266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59060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4348279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53590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245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133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52411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83255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149938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4/4/17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19707111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22455045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0035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478920"/>
      </p:ext>
    </p:extLst>
  </p:cSld>
  <p:clrMapOvr>
    <a:masterClrMapping/>
  </p:clrMapOvr>
  <p:transition>
    <p:fade/>
  </p:transition>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28277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3014233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38247194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647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5640441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74179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28935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1" y="6029314"/>
            <a:ext cx="1673891" cy="358621"/>
          </a:xfrm>
          <a:prstGeom prst="rect">
            <a:avLst/>
          </a:prstGeom>
        </p:spPr>
      </p:pic>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183321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50439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48855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66675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56816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1524061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4"/>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373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948638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268897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1240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66752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836158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0464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974199"/>
          </a:xfrm>
        </p:spPr>
        <p:txBody>
          <a:bodyPr>
            <a:spAutoFit/>
          </a:bodyPr>
          <a:lstStyle>
            <a:lvl1pPr>
              <a:defRPr sz="647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8"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760762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26373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8311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75575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9929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217901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394902581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987773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627595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203362118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6"/>
              </a:spcBef>
              <a:buNone/>
              <a:defRPr sz="3529">
                <a:solidFill>
                  <a:schemeClr val="accent1"/>
                </a:solidFill>
              </a:defRPr>
            </a:lvl1pPr>
            <a:lvl2pPr marL="0" indent="0">
              <a:buFontTx/>
              <a:buNone/>
              <a:defRPr sz="1962"/>
            </a:lvl2pPr>
            <a:lvl3pPr marL="224134" indent="0">
              <a:buNone/>
              <a:defRPr sz="1766"/>
            </a:lvl3pPr>
            <a:lvl4pPr marL="448266" indent="0">
              <a:buNone/>
              <a:defRPr sz="1567"/>
            </a:lvl4pPr>
            <a:lvl5pPr marL="672400" indent="0">
              <a:buNone/>
              <a:defRPr sz="15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106946137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79135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034241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843697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3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9.xml"/><Relationship Id="rId20" Type="http://schemas.openxmlformats.org/officeDocument/2006/relationships/slideLayout" Target="../slideLayouts/slideLayout50.xml"/><Relationship Id="rId21" Type="http://schemas.openxmlformats.org/officeDocument/2006/relationships/slideLayout" Target="../slideLayouts/slideLayout51.xml"/><Relationship Id="rId22" Type="http://schemas.openxmlformats.org/officeDocument/2006/relationships/slideLayout" Target="../slideLayouts/slideLayout52.xml"/><Relationship Id="rId23" Type="http://schemas.openxmlformats.org/officeDocument/2006/relationships/slideLayout" Target="../slideLayouts/slideLayout53.xml"/><Relationship Id="rId24" Type="http://schemas.openxmlformats.org/officeDocument/2006/relationships/slideLayout" Target="../slideLayouts/slideLayout54.xml"/><Relationship Id="rId25" Type="http://schemas.openxmlformats.org/officeDocument/2006/relationships/slideLayout" Target="../slideLayouts/slideLayout55.xml"/><Relationship Id="rId26" Type="http://schemas.openxmlformats.org/officeDocument/2006/relationships/slideLayout" Target="../slideLayouts/slideLayout56.xml"/><Relationship Id="rId27" Type="http://schemas.openxmlformats.org/officeDocument/2006/relationships/slideLayout" Target="../slideLayouts/slideLayout57.xml"/><Relationship Id="rId28" Type="http://schemas.openxmlformats.org/officeDocument/2006/relationships/slideLayout" Target="../slideLayouts/slideLayout58.xml"/><Relationship Id="rId29" Type="http://schemas.openxmlformats.org/officeDocument/2006/relationships/theme" Target="../theme/theme2.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Relationship Id="rId19" Type="http://schemas.openxmlformats.org/officeDocument/2006/relationships/slideLayout" Target="../slideLayouts/slideLayout49.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slideLayout" Target="../slideLayouts/slideLayout80.xml"/><Relationship Id="rId23" Type="http://schemas.openxmlformats.org/officeDocument/2006/relationships/slideLayout" Target="../slideLayouts/slideLayout81.xml"/><Relationship Id="rId24" Type="http://schemas.openxmlformats.org/officeDocument/2006/relationships/slideLayout" Target="../slideLayouts/slideLayout82.xml"/><Relationship Id="rId25" Type="http://schemas.openxmlformats.org/officeDocument/2006/relationships/slideLayout" Target="../slideLayouts/slideLayout83.xml"/><Relationship Id="rId26" Type="http://schemas.openxmlformats.org/officeDocument/2006/relationships/theme" Target="../theme/theme3.xml"/><Relationship Id="rId27" Type="http://schemas.openxmlformats.org/officeDocument/2006/relationships/image" Target="../media/image1.png"/><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87911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9" r:id="rId27"/>
    <p:sldLayoutId id="2147483690" r:id="rId28"/>
    <p:sldLayoutId id="2147483691" r:id="rId29"/>
    <p:sldLayoutId id="2147483692"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3736318"/>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06612334"/>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Lst>
  <p:transition>
    <p:fade/>
  </p:transition>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5.xml"/><Relationship Id="rId4" Type="http://schemas.openxmlformats.org/officeDocument/2006/relationships/notesSlide" Target="../notesSlides/notesSlide13.xml"/><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 Type="http://schemas.openxmlformats.org/officeDocument/2006/relationships/customXml" Target="../../customXml/item2.xml"/><Relationship Id="rId2" Type="http://schemas.openxmlformats.org/officeDocument/2006/relationships/tags" Target="../tags/tag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5.xml"/><Relationship Id="rId4" Type="http://schemas.openxmlformats.org/officeDocument/2006/relationships/notesSlide" Target="../notesSlides/notesSlide15.xml"/><Relationship Id="rId5" Type="http://schemas.openxmlformats.org/officeDocument/2006/relationships/image" Target="../media/image22.png"/><Relationship Id="rId1" Type="http://schemas.openxmlformats.org/officeDocument/2006/relationships/customXml" Target="../../customXml/item4.xml"/><Relationship Id="rId2" Type="http://schemas.openxmlformats.org/officeDocument/2006/relationships/tags" Target="../tags/tag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2.wdp"/><Relationship Id="rId1" Type="http://schemas.openxmlformats.org/officeDocument/2006/relationships/slideLayout" Target="../slideLayouts/slideLayout8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2.wdp"/><Relationship Id="rId1" Type="http://schemas.openxmlformats.org/officeDocument/2006/relationships/slideLayout" Target="../slideLayouts/slideLayout8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2.wdp"/><Relationship Id="rId5" Type="http://schemas.openxmlformats.org/officeDocument/2006/relationships/image" Target="../media/image24.png"/><Relationship Id="rId1" Type="http://schemas.openxmlformats.org/officeDocument/2006/relationships/slideLayout" Target="../slideLayouts/slideLayout8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83.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30.png"/><Relationship Id="rId5" Type="http://schemas.openxmlformats.org/officeDocument/2006/relationships/hyperlink" Target="http://databricks.com/blog/2014/10/10/spark-petabyte-sort.html" TargetMode="External"/><Relationship Id="rId1" Type="http://schemas.openxmlformats.org/officeDocument/2006/relationships/slideLayout" Target="../slideLayouts/slideLayout65.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chart" Target="../charts/chart2.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1" Type="http://schemas.openxmlformats.org/officeDocument/2006/relationships/slideLayout" Target="../slideLayouts/slideLayout65.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hyperlink" Target="http://blog.revolutionanalytics.com/2013/10/r-usage-skyrocketing-rexer-poll.html" TargetMode="External"/><Relationship Id="rId7" Type="http://schemas.openxmlformats.org/officeDocument/2006/relationships/image" Target="../media/image13.png"/><Relationship Id="rId1" Type="http://schemas.openxmlformats.org/officeDocument/2006/relationships/customXml" Target="../../customXml/item1.xml"/><Relationship Id="rId2"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Microsoft R Server on Spark</a:t>
            </a:r>
            <a:endParaRPr lang="en-US" sz="4705" dirty="0">
              <a:solidFill>
                <a:srgbClr val="FFCC00"/>
              </a:solidFill>
            </a:endParaRP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213882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41172" y="1813075"/>
            <a:ext cx="5405677" cy="521358"/>
          </a:xfrm>
          <a:prstGeom prst="rect">
            <a:avLst/>
          </a:prstGeom>
        </p:spPr>
        <p:txBody>
          <a:bodyPr wrap="square">
            <a:spAutoFit/>
          </a:bodyPr>
          <a:lstStyle/>
          <a:p>
            <a:pPr algn="ctr"/>
            <a:r>
              <a:rPr lang="en-US" sz="2800" b="1" dirty="0">
                <a:gradFill>
                  <a:gsLst>
                    <a:gs pos="2917">
                      <a:schemeClr val="tx1"/>
                    </a:gs>
                    <a:gs pos="30000">
                      <a:schemeClr val="tx1"/>
                    </a:gs>
                  </a:gsLst>
                  <a:lin ang="5400000" scaled="0"/>
                </a:gradFill>
              </a:rPr>
              <a:t>Microsoft R portfolio</a:t>
            </a:r>
            <a:endParaRPr lang="en-US" sz="2800" dirty="0"/>
          </a:p>
        </p:txBody>
      </p:sp>
      <p:sp>
        <p:nvSpPr>
          <p:cNvPr id="52" name="Rectangle 51"/>
          <p:cNvSpPr/>
          <p:nvPr/>
        </p:nvSpPr>
        <p:spPr>
          <a:xfrm>
            <a:off x="7268721" y="4739648"/>
            <a:ext cx="1725497" cy="672975"/>
          </a:xfrm>
          <a:prstGeom prst="rect">
            <a:avLst/>
          </a:prstGeom>
        </p:spPr>
        <p:txBody>
          <a:bodyPr wrap="none">
            <a:spAutoFit/>
          </a:bodyPr>
          <a:lstStyle/>
          <a:p>
            <a:pPr>
              <a:lnSpc>
                <a:spcPct val="70000"/>
              </a:lnSpc>
              <a:spcAft>
                <a:spcPts val="600"/>
              </a:spcAft>
            </a:pPr>
            <a:r>
              <a:rPr lang="en-US" sz="2354" b="1" dirty="0"/>
              <a:t>SQL Server</a:t>
            </a:r>
          </a:p>
          <a:p>
            <a:pPr>
              <a:lnSpc>
                <a:spcPct val="70000"/>
              </a:lnSpc>
              <a:spcAft>
                <a:spcPts val="600"/>
              </a:spcAft>
            </a:pPr>
            <a:r>
              <a:rPr lang="en-US" sz="2354" dirty="0"/>
              <a:t>R Services</a:t>
            </a:r>
          </a:p>
        </p:txBody>
      </p:sp>
      <p:grpSp>
        <p:nvGrpSpPr>
          <p:cNvPr id="6" name="Group 5"/>
          <p:cNvGrpSpPr/>
          <p:nvPr/>
        </p:nvGrpSpPr>
        <p:grpSpPr>
          <a:xfrm>
            <a:off x="9351057" y="5469723"/>
            <a:ext cx="2263737" cy="897250"/>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057880" y="1608826"/>
            <a:ext cx="941256" cy="1090534"/>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grpSp>
      <p:sp>
        <p:nvSpPr>
          <p:cNvPr id="36" name="Rectangle 35"/>
          <p:cNvSpPr/>
          <p:nvPr/>
        </p:nvSpPr>
        <p:spPr bwMode="auto">
          <a:xfrm>
            <a:off x="7455717" y="5434510"/>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127275" y="3590599"/>
            <a:ext cx="2693222" cy="693970"/>
          </a:xfrm>
          <a:prstGeom prst="rect">
            <a:avLst/>
          </a:prstGeom>
        </p:spPr>
        <p:txBody>
          <a:bodyPr wrap="none">
            <a:spAutoFit/>
          </a:bodyPr>
          <a:lstStyle/>
          <a:p>
            <a:r>
              <a:rPr lang="en-US" sz="3921" dirty="0">
                <a:latin typeface="+mj-lt"/>
              </a:rPr>
              <a:t>Commercial</a:t>
            </a:r>
          </a:p>
        </p:txBody>
      </p:sp>
      <p:sp>
        <p:nvSpPr>
          <p:cNvPr id="38" name="Rectangle 37"/>
          <p:cNvSpPr/>
          <p:nvPr/>
        </p:nvSpPr>
        <p:spPr>
          <a:xfrm>
            <a:off x="2348342" y="3590599"/>
            <a:ext cx="2621562" cy="693970"/>
          </a:xfrm>
          <a:prstGeom prst="rect">
            <a:avLst/>
          </a:prstGeom>
        </p:spPr>
        <p:txBody>
          <a:bodyPr wrap="none">
            <a:spAutoFit/>
          </a:bodyPr>
          <a:lstStyle/>
          <a:p>
            <a:r>
              <a:rPr lang="en-US" sz="3921" dirty="0">
                <a:latin typeface="+mj-lt"/>
              </a:rPr>
              <a:t>Community</a:t>
            </a:r>
          </a:p>
        </p:txBody>
      </p:sp>
      <p:sp>
        <p:nvSpPr>
          <p:cNvPr id="91" name="Rectangle 90"/>
          <p:cNvSpPr/>
          <p:nvPr/>
        </p:nvSpPr>
        <p:spPr>
          <a:xfrm>
            <a:off x="9840373" y="5040193"/>
            <a:ext cx="1285103" cy="416508"/>
          </a:xfrm>
          <a:prstGeom prst="rect">
            <a:avLst/>
          </a:prstGeom>
        </p:spPr>
        <p:txBody>
          <a:bodyPr wrap="none">
            <a:spAutoFit/>
          </a:bodyPr>
          <a:lstStyle/>
          <a:p>
            <a:pPr algn="r">
              <a:lnSpc>
                <a:spcPct val="90000"/>
              </a:lnSpc>
              <a:spcAft>
                <a:spcPts val="600"/>
              </a:spcAft>
            </a:pPr>
            <a:r>
              <a:rPr lang="en-US" sz="2354" dirty="0"/>
              <a:t>R Server</a:t>
            </a:r>
          </a:p>
        </p:txBody>
      </p:sp>
      <p:sp>
        <p:nvSpPr>
          <p:cNvPr id="92" name="Rectangle 91"/>
          <p:cNvSpPr/>
          <p:nvPr/>
        </p:nvSpPr>
        <p:spPr>
          <a:xfrm>
            <a:off x="2942338" y="5046360"/>
            <a:ext cx="1178933" cy="416508"/>
          </a:xfrm>
          <a:prstGeom prst="rect">
            <a:avLst/>
          </a:prstGeom>
        </p:spPr>
        <p:txBody>
          <a:bodyPr wrap="none">
            <a:spAutoFit/>
          </a:bodyPr>
          <a:lstStyle/>
          <a:p>
            <a:pPr>
              <a:lnSpc>
                <a:spcPct val="90000"/>
              </a:lnSpc>
              <a:spcAft>
                <a:spcPts val="600"/>
              </a:spcAft>
            </a:pPr>
            <a:r>
              <a:rPr lang="en-US" sz="2354" dirty="0"/>
              <a:t>R Open</a:t>
            </a:r>
          </a:p>
        </p:txBody>
      </p:sp>
      <p:grpSp>
        <p:nvGrpSpPr>
          <p:cNvPr id="4" name="Group 3"/>
          <p:cNvGrpSpPr/>
          <p:nvPr/>
        </p:nvGrpSpPr>
        <p:grpSpPr>
          <a:xfrm>
            <a:off x="3659124" y="2334433"/>
            <a:ext cx="5814762" cy="1256166"/>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68643" y="4290736"/>
            <a:ext cx="2616222" cy="1172007"/>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62880" y="4290736"/>
            <a:ext cx="2616222" cy="1172007"/>
          </a:xfrm>
          <a:prstGeom prst="rect">
            <a:avLst/>
          </a:prstGeom>
        </p:spPr>
      </p:pic>
      <p:sp>
        <p:nvSpPr>
          <p:cNvPr id="22" name="Rectangle 21"/>
          <p:cNvSpPr/>
          <p:nvPr/>
        </p:nvSpPr>
        <p:spPr bwMode="auto">
          <a:xfrm>
            <a:off x="9950838" y="6410439"/>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2058788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Scales to Big Data for Enterprises</a:t>
            </a:r>
          </a:p>
        </p:txBody>
      </p:sp>
      <p:sp>
        <p:nvSpPr>
          <p:cNvPr id="5" name="Text Placeholder 4"/>
          <p:cNvSpPr>
            <a:spLocks noGrp="1"/>
          </p:cNvSpPr>
          <p:nvPr>
            <p:ph type="body" sz="quarter" idx="10"/>
          </p:nvPr>
        </p:nvSpPr>
        <p:spPr>
          <a:xfrm>
            <a:off x="300721" y="1821646"/>
            <a:ext cx="7541575" cy="3901321"/>
          </a:xfrm>
        </p:spPr>
        <p:txBody>
          <a:bodyPr/>
          <a:lstStyle/>
          <a:p>
            <a:r>
              <a:rPr lang="en-US" sz="3137" dirty="0"/>
              <a:t>Escapes R’s traditional memory limits</a:t>
            </a:r>
          </a:p>
          <a:p>
            <a:r>
              <a:rPr lang="en-US" sz="3137" dirty="0"/>
              <a:t>Scales predictive modeling using parallelization</a:t>
            </a:r>
          </a:p>
          <a:p>
            <a:r>
              <a:rPr lang="en-US" sz="3137" dirty="0"/>
              <a:t>Distributes computation cores &amp; nodes</a:t>
            </a:r>
          </a:p>
          <a:p>
            <a:r>
              <a:rPr lang="en-US" sz="3137" dirty="0"/>
              <a:t>Minimizes data movement using in-database, in-MapReduce and in-Apache Spark execution</a:t>
            </a:r>
          </a:p>
        </p:txBody>
      </p:sp>
      <p:sp>
        <p:nvSpPr>
          <p:cNvPr id="250" name="Rectangle 249"/>
          <p:cNvSpPr/>
          <p:nvPr/>
        </p:nvSpPr>
        <p:spPr bwMode="auto">
          <a:xfrm>
            <a:off x="458002" y="1211581"/>
            <a:ext cx="6463383"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defTabSz="932445" fontAlgn="base">
              <a:spcBef>
                <a:spcPct val="0"/>
              </a:spcBef>
              <a:spcAft>
                <a:spcPct val="0"/>
              </a:spcAft>
            </a:pPr>
            <a:endParaRPr lang="en-US" sz="2400" dirty="0">
              <a:solidFill>
                <a:srgbClr val="0078D7"/>
              </a:solidFill>
              <a:latin typeface="+mj-lt"/>
              <a:ea typeface="Segoe UI" pitchFamily="34" charset="0"/>
              <a:cs typeface="Segoe UI" pitchFamily="34" charset="0"/>
            </a:endParaRPr>
          </a:p>
        </p:txBody>
      </p:sp>
      <p:sp>
        <p:nvSpPr>
          <p:cNvPr id="251" name="Rectangle 250"/>
          <p:cNvSpPr/>
          <p:nvPr/>
        </p:nvSpPr>
        <p:spPr bwMode="auto">
          <a:xfrm>
            <a:off x="456839" y="2316247"/>
            <a:ext cx="6238932"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defTabSz="932445" fontAlgn="base">
              <a:spcBef>
                <a:spcPct val="0"/>
              </a:spcBef>
              <a:spcAft>
                <a:spcPct val="0"/>
              </a:spcAft>
            </a:pPr>
            <a:endParaRPr lang="en-US" sz="2400" dirty="0">
              <a:solidFill>
                <a:srgbClr val="00188F"/>
              </a:solidFill>
              <a:latin typeface="+mj-lt"/>
              <a:ea typeface="Segoe UI" pitchFamily="34" charset="0"/>
              <a:cs typeface="Segoe UI" pitchFamily="34" charset="0"/>
            </a:endParaRPr>
          </a:p>
        </p:txBody>
      </p:sp>
      <p:grpSp>
        <p:nvGrpSpPr>
          <p:cNvPr id="28" name="Group 27"/>
          <p:cNvGrpSpPr/>
          <p:nvPr/>
        </p:nvGrpSpPr>
        <p:grpSpPr>
          <a:xfrm>
            <a:off x="8493438" y="3174554"/>
            <a:ext cx="3626174" cy="2140196"/>
            <a:chOff x="8311750" y="2862842"/>
            <a:chExt cx="3698885" cy="2183112"/>
          </a:xfrm>
        </p:grpSpPr>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1427" tIns="45713" rIns="91427" bIns="45713" numCol="1" anchor="t" anchorCtr="0" compatLnSpc="1">
              <a:prstTxWarp prst="textNoShape">
                <a:avLst/>
              </a:prstTxWarp>
              <a:noAutofit/>
            </a:bodyPr>
            <a:lstStyle/>
            <a:p>
              <a:endParaRPr lang="en-US" dirty="0"/>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1"/>
              <a:ext cx="974220" cy="627992"/>
            </a:xfrm>
            <a:prstGeom prst="rect">
              <a:avLst/>
            </a:prstGeom>
            <a:noFill/>
          </p:spPr>
          <p:txBody>
            <a:bodyPr wrap="square" lIns="179285" tIns="143428" rIns="179285" bIns="143428" rtlCol="0">
              <a:spAutoFit/>
            </a:bodyPr>
            <a:lstStyle/>
            <a:p>
              <a:pPr>
                <a:lnSpc>
                  <a:spcPct val="90000"/>
                </a:lnSpc>
                <a:spcAft>
                  <a:spcPts val="588"/>
                </a:spcAft>
              </a:pPr>
              <a:r>
                <a:rPr lang="en-US" sz="2354" dirty="0">
                  <a:gradFill>
                    <a:gsLst>
                      <a:gs pos="2917">
                        <a:schemeClr val="tx1"/>
                      </a:gs>
                      <a:gs pos="30000">
                        <a:schemeClr val="tx1"/>
                      </a:gs>
                    </a:gsLst>
                    <a:lin ang="5400000" scaled="0"/>
                  </a:gradFill>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0" name="Freeform 87"/>
          <p:cNvSpPr>
            <a:spLocks noEditPoints="1"/>
          </p:cNvSpPr>
          <p:nvPr/>
        </p:nvSpPr>
        <p:spPr bwMode="auto">
          <a:xfrm>
            <a:off x="8330780" y="3008472"/>
            <a:ext cx="325320" cy="41966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spTree>
    <p:extLst>
      <p:ext uri="{BB962C8B-B14F-4D97-AF65-F5344CB8AC3E}">
        <p14:creationId xmlns:p14="http://schemas.microsoft.com/office/powerpoint/2010/main" val="21987537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4255095"/>
          </a:xfrm>
        </p:spPr>
        <p:txBody>
          <a:bodyPr/>
          <a:lstStyle/>
          <a:p>
            <a:endParaRPr lang="en-US" dirty="0"/>
          </a:p>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36199"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2660810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7"/>
            <a:ext cx="11653523" cy="5440125"/>
          </a:xfrm>
        </p:spPr>
        <p:txBody>
          <a:bodyPr/>
          <a:lstStyle/>
          <a:p>
            <a:endParaRPr lang="en-US" dirty="0"/>
          </a:p>
          <a:p>
            <a:pPr marL="0" indent="0">
              <a:buNone/>
            </a:pPr>
            <a:r>
              <a:rPr lang="en-US" dirty="0"/>
              <a:t>Code written on a workstation will run on a cluster by tweaking a single function call:</a:t>
            </a:r>
          </a:p>
          <a:p>
            <a:pPr marL="0" indent="0">
              <a:buNone/>
            </a:pPr>
            <a:endParaRPr lang="en-US" dirty="0"/>
          </a:p>
          <a:p>
            <a:pPr marL="0" indent="0">
              <a:buNone/>
            </a:pPr>
            <a:r>
              <a:rPr lang="en-US" sz="2941" dirty="0">
                <a:latin typeface="Consolas" panose="020B0609020204030204" pitchFamily="49" charset="0"/>
              </a:rPr>
              <a:t># Use your local computer: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LocalParallel</a:t>
            </a:r>
            <a:r>
              <a:rPr lang="en-US" sz="2941" dirty="0">
                <a:latin typeface="Consolas" panose="020B0609020204030204" pitchFamily="49" charset="0"/>
              </a:rPr>
              <a:t>() )</a:t>
            </a:r>
          </a:p>
          <a:p>
            <a:pPr marL="0" indent="0">
              <a:buNone/>
            </a:pPr>
            <a:endParaRPr lang="en-US" sz="2941" dirty="0">
              <a:latin typeface="Consolas" panose="020B0609020204030204" pitchFamily="49" charset="0"/>
            </a:endParaRPr>
          </a:p>
          <a:p>
            <a:pPr marL="0" indent="0">
              <a:buNone/>
            </a:pPr>
            <a:r>
              <a:rPr lang="en-US" sz="2941" dirty="0">
                <a:latin typeface="Consolas" panose="020B0609020204030204" pitchFamily="49" charset="0"/>
              </a:rPr>
              <a:t># Switch to your cluster: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RxSpark</a:t>
            </a:r>
            <a:r>
              <a:rPr lang="en-US" sz="2941" dirty="0">
                <a:latin typeface="Consolas" panose="020B0609020204030204"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4044931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269239" y="1189495"/>
            <a:ext cx="11653523" cy="4553553"/>
          </a:xfrm>
        </p:spPr>
        <p:txBody>
          <a:bodyPr/>
          <a:lstStyle/>
          <a:p>
            <a:endParaRPr lang="en-US" dirty="0"/>
          </a:p>
          <a:p>
            <a:pPr marL="0" indent="0">
              <a:buNone/>
            </a:pPr>
            <a:r>
              <a:rPr lang="en-US" dirty="0"/>
              <a:t>Parallel External Memory Algorithms (PEMAs)</a:t>
            </a:r>
          </a:p>
          <a:p>
            <a:pPr lvl="1"/>
            <a:endParaRPr lang="en-US" dirty="0"/>
          </a:p>
          <a:p>
            <a:pPr marL="728432" indent="-728432">
              <a:buFont typeface="+mj-lt"/>
              <a:buAutoNum type="arabicPeriod"/>
            </a:pPr>
            <a:r>
              <a:rPr lang="en-US" sz="3333" dirty="0"/>
              <a:t>A chunk/subset of data is extracted from the main dataset</a:t>
            </a:r>
          </a:p>
          <a:p>
            <a:pPr lvl="1"/>
            <a:endParaRPr lang="en-US" dirty="0"/>
          </a:p>
          <a:p>
            <a:pPr marL="728432" indent="-728432">
              <a:buFont typeface="+mj-lt"/>
              <a:buAutoNum type="arabicPeriod"/>
            </a:pPr>
            <a:r>
              <a:rPr lang="en-US" sz="3333" dirty="0"/>
              <a:t>An intermediate result is calculated from that chunk of data</a:t>
            </a:r>
          </a:p>
          <a:p>
            <a:pPr lvl="1"/>
            <a:endParaRPr lang="en-US" dirty="0"/>
          </a:p>
          <a:p>
            <a:pPr marL="728432" indent="-728432">
              <a:buFont typeface="+mj-lt"/>
              <a:buAutoNum type="arabicPeriod"/>
            </a:pPr>
            <a:r>
              <a:rPr lang="en-US" sz="3333" dirty="0"/>
              <a:t>The intermediate results are combined into a final dataset</a:t>
            </a:r>
          </a:p>
          <a:p>
            <a:pPr marL="336199" lvl="1" indent="0">
              <a:buNone/>
            </a:pPr>
            <a:endParaRPr lang="en-US" dirty="0"/>
          </a:p>
        </p:txBody>
      </p:sp>
      <p:sp>
        <p:nvSpPr>
          <p:cNvPr id="3" name="Title 2"/>
          <p:cNvSpPr>
            <a:spLocks noGrp="1"/>
          </p:cNvSpPr>
          <p:nvPr>
            <p:ph type="title"/>
          </p:nvPr>
        </p:nvSpPr>
        <p:spPr/>
        <p:txBody>
          <a:bodyPr/>
          <a:lstStyle/>
          <a:p>
            <a:r>
              <a:rPr lang="en-US" dirty="0"/>
              <a:t>How MRS Works</a:t>
            </a:r>
          </a:p>
        </p:txBody>
      </p:sp>
    </p:spTree>
    <p:extLst>
      <p:ext uri="{BB962C8B-B14F-4D97-AF65-F5344CB8AC3E}">
        <p14:creationId xmlns:p14="http://schemas.microsoft.com/office/powerpoint/2010/main" val="1088678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923702" y="1285007"/>
            <a:ext cx="5995716" cy="2982833"/>
          </a:xfrm>
          <a:prstGeom prst="roundRect">
            <a:avLst>
              <a:gd name="adj" fmla="val 6390"/>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US" sz="2354" dirty="0" err="1">
              <a:solidFill>
                <a:schemeClr val="bg1"/>
              </a:solidFill>
              <a:ea typeface="Segoe UI" pitchFamily="34" charset="0"/>
              <a:cs typeface="Segoe UI" pitchFamily="34" charset="0"/>
            </a:endParaRPr>
          </a:p>
        </p:txBody>
      </p:sp>
      <p:pic>
        <p:nvPicPr>
          <p:cNvPr id="79875"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008" y="375627"/>
            <a:ext cx="4452203" cy="6762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6" name="Title 1"/>
          <p:cNvSpPr>
            <a:spLocks noGrp="1"/>
          </p:cNvSpPr>
          <p:nvPr>
            <p:ph type="title"/>
          </p:nvPr>
        </p:nvSpPr>
        <p:spPr>
          <a:xfrm>
            <a:off x="107670" y="219806"/>
            <a:ext cx="12083466" cy="899409"/>
          </a:xfrm>
        </p:spPr>
        <p:txBody>
          <a:bodyPr vert="horz" wrap="square" lIns="143408" tIns="89630" rIns="143408" bIns="89630" rtlCol="0" anchor="t">
            <a:noAutofit/>
          </a:bodyPr>
          <a:lstStyle/>
          <a:p>
            <a:r>
              <a:rPr lang="en-US" sz="4313" dirty="0">
                <a:solidFill>
                  <a:schemeClr val="tx1">
                    <a:lumMod val="65000"/>
                    <a:lumOff val="35000"/>
                  </a:schemeClr>
                </a:solidFill>
                <a:latin typeface="Segoe UI Light" panose="020B0502040204020203" pitchFamily="34" charset="0"/>
                <a:cs typeface="Segoe UI Light" panose="020B0502040204020203" pitchFamily="34" charset="0"/>
              </a:rPr>
              <a:t>How Does Remote Compute Context Work?</a:t>
            </a:r>
          </a:p>
        </p:txBody>
      </p:sp>
      <p:sp>
        <p:nvSpPr>
          <p:cNvPr id="56" name="Rectangle 55"/>
          <p:cNvSpPr/>
          <p:nvPr/>
        </p:nvSpPr>
        <p:spPr bwMode="auto">
          <a:xfrm>
            <a:off x="6603860" y="2493681"/>
            <a:ext cx="1320426" cy="1015712"/>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866" dirty="0" err="1">
                <a:solidFill>
                  <a:schemeClr val="bg1"/>
                </a:solidFill>
              </a:rPr>
              <a:t>AlgorithmMaster</a:t>
            </a:r>
            <a:endParaRPr lang="en-US" sz="1866" dirty="0">
              <a:solidFill>
                <a:schemeClr val="bg1"/>
              </a:solidFill>
            </a:endParaRPr>
          </a:p>
        </p:txBody>
      </p:sp>
      <p:sp>
        <p:nvSpPr>
          <p:cNvPr id="50" name="Rectangle 49"/>
          <p:cNvSpPr/>
          <p:nvPr/>
        </p:nvSpPr>
        <p:spPr bwMode="auto">
          <a:xfrm>
            <a:off x="2696122" y="2636092"/>
            <a:ext cx="1220157" cy="613505"/>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Predictive Algorithm</a:t>
            </a:r>
          </a:p>
        </p:txBody>
      </p:sp>
      <p:grpSp>
        <p:nvGrpSpPr>
          <p:cNvPr id="51" name="Group 3"/>
          <p:cNvGrpSpPr>
            <a:grpSpLocks/>
          </p:cNvGrpSpPr>
          <p:nvPr/>
        </p:nvGrpSpPr>
        <p:grpSpPr bwMode="auto">
          <a:xfrm>
            <a:off x="1963315" y="2896412"/>
            <a:ext cx="728351" cy="173960"/>
            <a:chOff x="2657475" y="2876550"/>
            <a:chExt cx="1228725" cy="141288"/>
          </a:xfrm>
        </p:grpSpPr>
        <p:cxnSp>
          <p:nvCxnSpPr>
            <p:cNvPr id="52" name="Straight Arrow Connector 51"/>
            <p:cNvCxnSpPr/>
            <p:nvPr/>
          </p:nvCxnSpPr>
          <p:spPr>
            <a:xfrm>
              <a:off x="2666956" y="2876550"/>
              <a:ext cx="1219244"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853922" y="1380743"/>
            <a:ext cx="4000424" cy="2651076"/>
            <a:chOff x="8011662" y="2002782"/>
            <a:chExt cx="4081220" cy="2704619"/>
          </a:xfrm>
        </p:grpSpPr>
        <p:grpSp>
          <p:nvGrpSpPr>
            <p:cNvPr id="25" name="Group 24"/>
            <p:cNvGrpSpPr/>
            <p:nvPr/>
          </p:nvGrpSpPr>
          <p:grpSpPr>
            <a:xfrm>
              <a:off x="8187066" y="2634111"/>
              <a:ext cx="3631588" cy="1762006"/>
              <a:chOff x="6248400" y="2190442"/>
              <a:chExt cx="2670528" cy="1295710"/>
            </a:xfrm>
          </p:grpSpPr>
          <p:pic>
            <p:nvPicPr>
              <p:cNvPr id="20" name="Picture 19"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63" name="Straight Arrow Connector 62"/>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9874"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990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7" name="Straight Arrow Connector 66"/>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3" name="Right Triangle 52"/>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102" name="Straight Arrow Connector 101"/>
              <p:cNvCxnSpPr/>
              <p:nvPr/>
            </p:nvCxnSpPr>
            <p:spPr>
              <a:xfrm flipH="1">
                <a:off x="6248400" y="2419352"/>
                <a:ext cx="304800" cy="228598"/>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6248400" y="29527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248400" y="3257550"/>
                <a:ext cx="304800" cy="228602"/>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9" name="Rectangle 68"/>
            <p:cNvSpPr/>
            <p:nvPr/>
          </p:nvSpPr>
          <p:spPr bwMode="auto">
            <a:xfrm>
              <a:off x="10434921" y="2118387"/>
              <a:ext cx="1657961" cy="41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Big</a:t>
              </a:r>
              <a:br>
                <a:rPr lang="en-US" sz="1866" dirty="0">
                  <a:solidFill>
                    <a:schemeClr val="bg1"/>
                  </a:solidFill>
                </a:rPr>
              </a:br>
              <a:r>
                <a:rPr lang="en-US" sz="1866" dirty="0">
                  <a:solidFill>
                    <a:schemeClr val="bg1"/>
                  </a:solidFill>
                </a:rPr>
                <a:t>Data</a:t>
              </a:r>
            </a:p>
          </p:txBody>
        </p:sp>
        <p:grpSp>
          <p:nvGrpSpPr>
            <p:cNvPr id="70" name="Group 69"/>
            <p:cNvGrpSpPr/>
            <p:nvPr/>
          </p:nvGrpSpPr>
          <p:grpSpPr>
            <a:xfrm>
              <a:off x="8808802" y="3359470"/>
              <a:ext cx="3009853" cy="622154"/>
              <a:chOff x="6705600" y="2190442"/>
              <a:chExt cx="2213328" cy="457508"/>
            </a:xfrm>
          </p:grpSpPr>
          <p:pic>
            <p:nvPicPr>
              <p:cNvPr id="71" name="Picture 70"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72" name="Straight Arrow Connector 71"/>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5" name="Straight Arrow Connector 74"/>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0" name="Right Triangle 7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83" name="Group 82"/>
            <p:cNvGrpSpPr/>
            <p:nvPr/>
          </p:nvGrpSpPr>
          <p:grpSpPr>
            <a:xfrm>
              <a:off x="8808802" y="4085247"/>
              <a:ext cx="3009853" cy="622154"/>
              <a:chOff x="6705600" y="2190442"/>
              <a:chExt cx="2213328" cy="457508"/>
            </a:xfrm>
          </p:grpSpPr>
          <p:pic>
            <p:nvPicPr>
              <p:cNvPr id="84" name="Picture 83"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85" name="Straight Arrow Connector 84"/>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9"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3"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4" name="Straight Arrow Connector 93"/>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 name="Right Triangle 9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0" name="Right Triangle 9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55" name="Rectangle 54"/>
            <p:cNvSpPr/>
            <p:nvPr/>
          </p:nvSpPr>
          <p:spPr bwMode="auto">
            <a:xfrm>
              <a:off x="8011662" y="2106518"/>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Analyze Blocks In Parallel</a:t>
              </a:r>
            </a:p>
          </p:txBody>
        </p:sp>
        <p:sp>
          <p:nvSpPr>
            <p:cNvPr id="57" name="Rectangle 56"/>
            <p:cNvSpPr/>
            <p:nvPr/>
          </p:nvSpPr>
          <p:spPr bwMode="auto">
            <a:xfrm>
              <a:off x="9222734" y="2002782"/>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Load Block At A Time</a:t>
              </a:r>
            </a:p>
          </p:txBody>
        </p:sp>
      </p:grpSp>
      <p:sp>
        <p:nvSpPr>
          <p:cNvPr id="60" name="Rectangle 59"/>
          <p:cNvSpPr/>
          <p:nvPr/>
        </p:nvSpPr>
        <p:spPr bwMode="auto">
          <a:xfrm>
            <a:off x="5991357" y="1660326"/>
            <a:ext cx="2077925" cy="907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Distribute Work, Compile Results</a:t>
            </a:r>
          </a:p>
        </p:txBody>
      </p:sp>
      <p:grpSp>
        <p:nvGrpSpPr>
          <p:cNvPr id="2" name="Group 1"/>
          <p:cNvGrpSpPr/>
          <p:nvPr/>
        </p:nvGrpSpPr>
        <p:grpSpPr>
          <a:xfrm>
            <a:off x="5693498" y="1058424"/>
            <a:ext cx="1990865" cy="624539"/>
            <a:chOff x="5429920" y="2300510"/>
            <a:chExt cx="2031074" cy="637152"/>
          </a:xfrm>
        </p:grpSpPr>
        <p:pic>
          <p:nvPicPr>
            <p:cNvPr id="61" name="Picture 60"/>
            <p:cNvPicPr>
              <a:picLocks noChangeAspect="1"/>
            </p:cNvPicPr>
            <p:nvPr/>
          </p:nvPicPr>
          <p:blipFill>
            <a:blip r:embed="rId9"/>
            <a:stretch>
              <a:fillRect/>
            </a:stretch>
          </p:blipFill>
          <p:spPr>
            <a:xfrm>
              <a:off x="5733794" y="2300510"/>
              <a:ext cx="1727200" cy="328168"/>
            </a:xfrm>
            <a:prstGeom prst="rect">
              <a:avLst/>
            </a:prstGeom>
            <a:ln w="57150">
              <a:solidFill>
                <a:schemeClr val="bg1">
                  <a:lumMod val="65000"/>
                </a:schemeClr>
              </a:solidFill>
            </a:ln>
          </p:spPr>
        </p:pic>
        <p:pic>
          <p:nvPicPr>
            <p:cNvPr id="66" name="Picture 65"/>
            <p:cNvPicPr>
              <a:picLocks noChangeAspect="1"/>
            </p:cNvPicPr>
            <p:nvPr/>
          </p:nvPicPr>
          <p:blipFill>
            <a:blip r:embed="rId9"/>
            <a:stretch>
              <a:fillRect/>
            </a:stretch>
          </p:blipFill>
          <p:spPr>
            <a:xfrm>
              <a:off x="5581857" y="2455002"/>
              <a:ext cx="1727200" cy="328168"/>
            </a:xfrm>
            <a:prstGeom prst="rect">
              <a:avLst/>
            </a:prstGeom>
            <a:ln w="57150">
              <a:solidFill>
                <a:schemeClr val="bg1">
                  <a:lumMod val="65000"/>
                </a:schemeClr>
              </a:solidFill>
            </a:ln>
          </p:spPr>
        </p:pic>
        <p:pic>
          <p:nvPicPr>
            <p:cNvPr id="68" name="Picture 67"/>
            <p:cNvPicPr>
              <a:picLocks noChangeAspect="1"/>
            </p:cNvPicPr>
            <p:nvPr/>
          </p:nvPicPr>
          <p:blipFill>
            <a:blip r:embed="rId9"/>
            <a:stretch>
              <a:fillRect/>
            </a:stretch>
          </p:blipFill>
          <p:spPr>
            <a:xfrm>
              <a:off x="5429920" y="2609494"/>
              <a:ext cx="1727200" cy="328168"/>
            </a:xfrm>
            <a:prstGeom prst="rect">
              <a:avLst/>
            </a:prstGeom>
            <a:ln w="57150">
              <a:solidFill>
                <a:schemeClr val="bg1">
                  <a:lumMod val="65000"/>
                </a:schemeClr>
              </a:solidFill>
            </a:ln>
          </p:spPr>
        </p:pic>
      </p:grpSp>
      <p:sp>
        <p:nvSpPr>
          <p:cNvPr id="65" name="Rectangle 64"/>
          <p:cNvSpPr/>
          <p:nvPr/>
        </p:nvSpPr>
        <p:spPr bwMode="auto">
          <a:xfrm>
            <a:off x="4692434" y="3124144"/>
            <a:ext cx="1325904"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dirty="0">
                <a:solidFill>
                  <a:schemeClr val="tx1"/>
                </a:solidFill>
              </a:rPr>
              <a:t>“Pack and Ship” Requests to Remote Environments</a:t>
            </a:r>
          </a:p>
        </p:txBody>
      </p:sp>
      <p:grpSp>
        <p:nvGrpSpPr>
          <p:cNvPr id="8" name="Group 7"/>
          <p:cNvGrpSpPr/>
          <p:nvPr/>
        </p:nvGrpSpPr>
        <p:grpSpPr>
          <a:xfrm>
            <a:off x="3838128" y="2519879"/>
            <a:ext cx="2821157" cy="880593"/>
            <a:chOff x="4731127" y="2674905"/>
            <a:chExt cx="1573063" cy="1351944"/>
          </a:xfrm>
        </p:grpSpPr>
        <p:sp>
          <p:nvSpPr>
            <p:cNvPr id="64" name="Left Arrow 63"/>
            <p:cNvSpPr/>
            <p:nvPr/>
          </p:nvSpPr>
          <p:spPr bwMode="auto">
            <a:xfrm flipH="1">
              <a:off x="4776606" y="2674905"/>
              <a:ext cx="1527584" cy="71470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76">
                <a:lnSpc>
                  <a:spcPct val="90000"/>
                </a:lnSpc>
              </a:pPr>
              <a:r>
                <a:rPr lang="en-US" sz="2354" dirty="0">
                  <a:gradFill>
                    <a:gsLst>
                      <a:gs pos="0">
                        <a:srgbClr val="FFFFFF"/>
                      </a:gs>
                      <a:gs pos="100000">
                        <a:srgbClr val="FFFFFF"/>
                      </a:gs>
                    </a:gsLst>
                    <a:lin ang="5400000" scaled="0"/>
                  </a:gradFill>
                  <a:ea typeface="Segoe UI" pitchFamily="34" charset="0"/>
                  <a:cs typeface="Segoe UI" pitchFamily="34" charset="0"/>
                </a:rPr>
                <a:t>     </a:t>
              </a:r>
              <a:r>
                <a:rPr lang="en-US" sz="1567" dirty="0">
                  <a:gradFill>
                    <a:gsLst>
                      <a:gs pos="0">
                        <a:srgbClr val="FFFFFF"/>
                      </a:gs>
                      <a:gs pos="100000">
                        <a:srgbClr val="FFFFFF"/>
                      </a:gs>
                    </a:gsLst>
                    <a:lin ang="5400000" scaled="0"/>
                  </a:gradFill>
                  <a:ea typeface="Segoe UI" pitchFamily="34" charset="0"/>
                  <a:cs typeface="Segoe UI" pitchFamily="34" charset="0"/>
                </a:rPr>
                <a:t>Work</a:t>
              </a:r>
            </a:p>
          </p:txBody>
        </p:sp>
        <p:sp>
          <p:nvSpPr>
            <p:cNvPr id="4" name="Right Arrow 3"/>
            <p:cNvSpPr/>
            <p:nvPr/>
          </p:nvSpPr>
          <p:spPr bwMode="auto">
            <a:xfrm rot="10800000">
              <a:off x="4731127" y="3215430"/>
              <a:ext cx="1543604" cy="7364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GB"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342498" y="3248877"/>
              <a:ext cx="547492" cy="777972"/>
            </a:xfrm>
            <a:prstGeom prst="rect">
              <a:avLst/>
            </a:prstGeom>
            <a:noFill/>
          </p:spPr>
          <p:txBody>
            <a:bodyPr wrap="none" lIns="179260" tIns="143408" rIns="179260" bIns="143408" rtlCol="0">
              <a:spAutoFit/>
            </a:bodyPr>
            <a:lstStyle/>
            <a:p>
              <a:pPr>
                <a:lnSpc>
                  <a:spcPct val="90000"/>
                </a:lnSpc>
                <a:spcAft>
                  <a:spcPts val="588"/>
                </a:spcAft>
              </a:pPr>
              <a:r>
                <a:rPr lang="en-GB" sz="1567" dirty="0">
                  <a:solidFill>
                    <a:schemeClr val="bg1"/>
                  </a:solidFill>
                </a:rPr>
                <a:t>Results</a:t>
              </a:r>
            </a:p>
          </p:txBody>
        </p:sp>
      </p:grpSp>
      <p:sp>
        <p:nvSpPr>
          <p:cNvPr id="81" name="Rectangle 80"/>
          <p:cNvSpPr/>
          <p:nvPr/>
        </p:nvSpPr>
        <p:spPr bwMode="auto">
          <a:xfrm>
            <a:off x="5880652" y="4576188"/>
            <a:ext cx="6164743" cy="172600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b="1" dirty="0">
                <a:solidFill>
                  <a:schemeClr val="tx1"/>
                </a:solidFill>
              </a:rPr>
              <a:t>Microsoft R Server functions</a:t>
            </a:r>
          </a:p>
          <a:p>
            <a:pPr marL="448180" indent="-448180">
              <a:buFont typeface="Arial" panose="020B0604020202020204" pitchFamily="34" charset="0"/>
              <a:buChar char="•"/>
              <a:defRPr/>
            </a:pPr>
            <a:r>
              <a:rPr lang="en-US" dirty="0">
                <a:solidFill>
                  <a:schemeClr val="tx1"/>
                </a:solidFill>
              </a:rPr>
              <a:t>A compute context defines where to process.</a:t>
            </a:r>
          </a:p>
          <a:p>
            <a:pPr marL="905351" lvl="1" indent="-448180">
              <a:buFont typeface="Arial" panose="020B0604020202020204" pitchFamily="34" charset="0"/>
              <a:buChar char="•"/>
              <a:defRPr/>
            </a:pPr>
            <a:r>
              <a:rPr lang="en-US" dirty="0">
                <a:solidFill>
                  <a:schemeClr val="tx1"/>
                </a:solidFill>
              </a:rPr>
              <a:t>E.g. remote context like Hadoop Map Reduce</a:t>
            </a:r>
          </a:p>
          <a:p>
            <a:pPr marL="448180" indent="-448180">
              <a:buFont typeface="Arial" panose="020B0604020202020204" pitchFamily="34" charset="0"/>
              <a:buChar char="•"/>
              <a:defRPr/>
            </a:pPr>
            <a:r>
              <a:rPr lang="en-US" dirty="0">
                <a:solidFill>
                  <a:schemeClr val="tx1"/>
                </a:solidFill>
              </a:rPr>
              <a:t>Microsoft R functions prefixed with </a:t>
            </a:r>
            <a:r>
              <a:rPr lang="en-US" dirty="0" err="1">
                <a:solidFill>
                  <a:schemeClr val="tx1"/>
                </a:solidFill>
                <a:cs typeface="Courier New" panose="02070309020205020404" pitchFamily="49" charset="0"/>
              </a:rPr>
              <a:t>rx</a:t>
            </a:r>
            <a:endParaRPr lang="en-US" dirty="0">
              <a:solidFill>
                <a:schemeClr val="tx1"/>
              </a:solidFill>
              <a:cs typeface="Courier New" panose="02070309020205020404" pitchFamily="49" charset="0"/>
            </a:endParaRPr>
          </a:p>
          <a:p>
            <a:pPr marL="448180" indent="-448180">
              <a:buFont typeface="Arial" panose="020B0604020202020204" pitchFamily="34" charset="0"/>
              <a:buChar char="•"/>
              <a:defRPr/>
            </a:pPr>
            <a:r>
              <a:rPr lang="en-US" dirty="0">
                <a:solidFill>
                  <a:schemeClr val="tx1"/>
                </a:solidFill>
              </a:rPr>
              <a:t>Current set compute context determines processing location</a:t>
            </a:r>
          </a:p>
        </p:txBody>
      </p:sp>
      <p:sp>
        <p:nvSpPr>
          <p:cNvPr id="82" name="Footer Placeholder 9"/>
          <p:cNvSpPr txBox="1">
            <a:spLocks/>
          </p:cNvSpPr>
          <p:nvPr/>
        </p:nvSpPr>
        <p:spPr>
          <a:xfrm>
            <a:off x="4257208" y="6601882"/>
            <a:ext cx="6610196" cy="36502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GB" sz="980">
                <a:solidFill>
                  <a:srgbClr val="515254"/>
                </a:solidFill>
              </a:rPr>
              <a:t>Copyright Microsoft Corporation.  All rights reserved.  </a:t>
            </a:r>
            <a:endParaRPr lang="en-US" sz="980" dirty="0">
              <a:solidFill>
                <a:srgbClr val="515254"/>
              </a:solidFill>
            </a:endParaRPr>
          </a:p>
        </p:txBody>
      </p:sp>
      <p:sp>
        <p:nvSpPr>
          <p:cNvPr id="86" name="Rectangle 85"/>
          <p:cNvSpPr/>
          <p:nvPr/>
        </p:nvSpPr>
        <p:spPr bwMode="auto">
          <a:xfrm>
            <a:off x="360820" y="939105"/>
            <a:ext cx="3468413"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“Client”</a:t>
            </a:r>
          </a:p>
        </p:txBody>
      </p:sp>
      <p:sp>
        <p:nvSpPr>
          <p:cNvPr id="87" name="Rectangle 86"/>
          <p:cNvSpPr/>
          <p:nvPr/>
        </p:nvSpPr>
        <p:spPr bwMode="auto">
          <a:xfrm>
            <a:off x="8380164" y="906107"/>
            <a:ext cx="3591005"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“Server”</a:t>
            </a:r>
          </a:p>
        </p:txBody>
      </p:sp>
      <p:grpSp>
        <p:nvGrpSpPr>
          <p:cNvPr id="10" name="Group 9"/>
          <p:cNvGrpSpPr/>
          <p:nvPr/>
        </p:nvGrpSpPr>
        <p:grpSpPr>
          <a:xfrm>
            <a:off x="1021074" y="2737127"/>
            <a:ext cx="1435351" cy="1106163"/>
            <a:chOff x="1040814" y="2791415"/>
            <a:chExt cx="1464339" cy="1128503"/>
          </a:xfrm>
        </p:grpSpPr>
        <p:pic>
          <p:nvPicPr>
            <p:cNvPr id="79878" name="Picture 10" descr="300px-Rlogo.png"/>
            <p:cNvPicPr>
              <a:picLocks noChangeAspect="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38930" y="2791415"/>
              <a:ext cx="868673" cy="6600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1040814" y="3291877"/>
              <a:ext cx="1464339" cy="628041"/>
            </a:xfrm>
            <a:prstGeom prst="rect">
              <a:avLst/>
            </a:prstGeom>
            <a:noFill/>
          </p:spPr>
          <p:txBody>
            <a:bodyPr wrap="none" lIns="179260" tIns="143408" rIns="179260" bIns="143408" rtlCol="0">
              <a:spAutoFit/>
            </a:bodyPr>
            <a:lstStyle/>
            <a:p>
              <a:pPr>
                <a:lnSpc>
                  <a:spcPct val="90000"/>
                </a:lnSpc>
                <a:spcAft>
                  <a:spcPts val="588"/>
                </a:spcAft>
              </a:pPr>
              <a:r>
                <a:rPr lang="en-GB" sz="2354" dirty="0">
                  <a:solidFill>
                    <a:schemeClr val="bg1"/>
                  </a:solidFill>
                </a:rPr>
                <a:t>Console</a:t>
              </a:r>
            </a:p>
          </p:txBody>
        </p:sp>
      </p:grpSp>
      <p:sp>
        <p:nvSpPr>
          <p:cNvPr id="88" name="Rectangle 87"/>
          <p:cNvSpPr/>
          <p:nvPr/>
        </p:nvSpPr>
        <p:spPr bwMode="auto">
          <a:xfrm>
            <a:off x="893101" y="1713392"/>
            <a:ext cx="1289774" cy="786181"/>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R IDE </a:t>
            </a:r>
            <a:r>
              <a:rPr lang="en-US" sz="1567" u="sng" dirty="0">
                <a:solidFill>
                  <a:schemeClr val="bg1"/>
                </a:solidFill>
              </a:rPr>
              <a:t>or</a:t>
            </a:r>
            <a:r>
              <a:rPr lang="en-US" sz="1567" dirty="0">
                <a:solidFill>
                  <a:schemeClr val="bg1"/>
                </a:solidFill>
              </a:rPr>
              <a:t> command-line</a:t>
            </a:r>
          </a:p>
        </p:txBody>
      </p:sp>
      <p:grpSp>
        <p:nvGrpSpPr>
          <p:cNvPr id="90" name="Group 3"/>
          <p:cNvGrpSpPr>
            <a:grpSpLocks/>
          </p:cNvGrpSpPr>
          <p:nvPr/>
        </p:nvGrpSpPr>
        <p:grpSpPr bwMode="auto">
          <a:xfrm rot="5400000">
            <a:off x="1460522" y="2504415"/>
            <a:ext cx="233945" cy="231482"/>
            <a:chOff x="2657475" y="2919330"/>
            <a:chExt cx="1228731" cy="98508"/>
          </a:xfrm>
        </p:grpSpPr>
        <p:cxnSp>
          <p:nvCxnSpPr>
            <p:cNvPr id="91" name="Straight Arrow Connector 90"/>
            <p:cNvCxnSpPr/>
            <p:nvPr/>
          </p:nvCxnSpPr>
          <p:spPr>
            <a:xfrm>
              <a:off x="2666956" y="2919330"/>
              <a:ext cx="1219250"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49" name="Rectangle 148"/>
          <p:cNvSpPr/>
          <p:nvPr/>
        </p:nvSpPr>
        <p:spPr bwMode="auto">
          <a:xfrm>
            <a:off x="4798309" y="2039739"/>
            <a:ext cx="1107596"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b="1" dirty="0">
                <a:solidFill>
                  <a:schemeClr val="tx1"/>
                </a:solidFill>
              </a:rPr>
              <a:t>REMOTE CONTEXT</a:t>
            </a:r>
          </a:p>
        </p:txBody>
      </p:sp>
    </p:spTree>
    <p:custDataLst>
      <p:custData r:id="rId1"/>
      <p:tags r:id="rId2"/>
    </p:custDataLst>
    <p:extLst>
      <p:ext uri="{BB962C8B-B14F-4D97-AF65-F5344CB8AC3E}">
        <p14:creationId xmlns:p14="http://schemas.microsoft.com/office/powerpoint/2010/main" val="303089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696593"/>
          </a:xfrm>
        </p:spPr>
        <p:txBody>
          <a:bodyPr/>
          <a:lstStyle/>
          <a:p>
            <a:r>
              <a:rPr lang="en-US" dirty="0"/>
              <a:t>Linear regression (</a:t>
            </a:r>
            <a:r>
              <a:rPr lang="en-US" dirty="0" err="1"/>
              <a:t>rxLinMod</a:t>
            </a:r>
            <a:r>
              <a:rPr lang="en-US" dirty="0"/>
              <a:t>)</a:t>
            </a:r>
          </a:p>
          <a:p>
            <a:r>
              <a:rPr lang="en-US" dirty="0"/>
              <a:t>Generalized linear models (</a:t>
            </a:r>
            <a:r>
              <a:rPr lang="en-US" dirty="0" err="1"/>
              <a:t>rxLogit</a:t>
            </a:r>
            <a:r>
              <a:rPr lang="en-US" dirty="0"/>
              <a:t>, </a:t>
            </a:r>
            <a:r>
              <a:rPr lang="en-US" dirty="0" err="1"/>
              <a:t>rxGLM</a:t>
            </a:r>
            <a:r>
              <a:rPr lang="en-US" dirty="0"/>
              <a:t>)</a:t>
            </a:r>
          </a:p>
          <a:p>
            <a:r>
              <a:rPr lang="en-US" dirty="0"/>
              <a:t>Decision trees (</a:t>
            </a:r>
            <a:r>
              <a:rPr lang="en-US" dirty="0" err="1"/>
              <a:t>rxDTree</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endParaRPr lang="en-US" dirty="0"/>
          </a:p>
          <a:p>
            <a:pPr marL="0" indent="0">
              <a:buNone/>
            </a:pPr>
            <a:r>
              <a:rPr lang="en-US" sz="2745" dirty="0"/>
              <a:t>Note: models available in open-source R packages won’t be made parallel automatically</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3253974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84168" y="1189494"/>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bl>
          </a:graphicData>
        </a:graphic>
      </p:graphicFrame>
      <p:graphicFrame>
        <p:nvGraphicFramePr>
          <p:cNvPr id="44" name="Table 43"/>
          <p:cNvGraphicFramePr>
            <a:graphicFrameLocks noGrp="1"/>
          </p:cNvGraphicFramePr>
          <p:nvPr>
            <p:extLst/>
          </p:nvPr>
        </p:nvGraphicFramePr>
        <p:xfrm>
          <a:off x="8784168" y="2029020"/>
          <a:ext cx="3184419" cy="909006"/>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indent="0">
                        <a:buFont typeface="Wingdings" charset="2"/>
                        <a:buNone/>
                      </a:pPr>
                      <a:r>
                        <a:rPr lang="en-US" sz="1200" dirty="0">
                          <a:solidFill>
                            <a:schemeClr val="tx2">
                              <a:lumMod val="10000"/>
                            </a:schemeClr>
                          </a:solidFill>
                        </a:rPr>
                        <a:t>Simulation (e.g. Monte Carlo)</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marL="89642" marR="89642" marT="44821" marB="44821" anchor="ctr"/>
                </a:tc>
                <a:extLst>
                  <a:ext uri="{0D108BD9-81ED-4DB2-BD59-A6C34878D82A}">
                    <a16:rowId xmlns:a16="http://schemas.microsoft.com/office/drawing/2014/main" xmlns="" val="831366528"/>
                  </a:ext>
                </a:extLst>
              </a:tr>
            </a:tbl>
          </a:graphicData>
        </a:graphic>
      </p:graphicFrame>
      <p:graphicFrame>
        <p:nvGraphicFramePr>
          <p:cNvPr id="54" name="Table 53"/>
          <p:cNvGraphicFramePr>
            <a:graphicFrameLocks noGrp="1"/>
          </p:cNvGraphicFramePr>
          <p:nvPr>
            <p:extLst/>
          </p:nvPr>
        </p:nvGraphicFramePr>
        <p:xfrm>
          <a:off x="8784168" y="3137470"/>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bl>
          </a:graphicData>
        </a:graphic>
      </p:graphicFrame>
      <p:graphicFrame>
        <p:nvGraphicFramePr>
          <p:cNvPr id="56" name="Table 55"/>
          <p:cNvGraphicFramePr>
            <a:graphicFrameLocks noGrp="1"/>
          </p:cNvGraphicFramePr>
          <p:nvPr>
            <p:extLst/>
          </p:nvPr>
        </p:nvGraphicFramePr>
        <p:xfrm>
          <a:off x="8784168" y="3976994"/>
          <a:ext cx="3184419" cy="1454050"/>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marL="89642" marR="89642" marT="44821" marB="44821" anchor="ctr">
                    <a:solidFill>
                      <a:srgbClr val="E7ECF8"/>
                    </a:solidFill>
                  </a:tcPr>
                </a:tc>
                <a:extLst>
                  <a:ext uri="{0D108BD9-81ED-4DB2-BD59-A6C34878D82A}">
                    <a16:rowId xmlns:a16="http://schemas.microsoft.com/office/drawing/2014/main" xmlns="" val="271167765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marL="89642" marR="89642" marT="44821" marB="44821" anchor="ctr">
                    <a:solidFill>
                      <a:srgbClr val="E7ECF8"/>
                    </a:solidFill>
                  </a:tcPr>
                </a:tc>
                <a:extLst>
                  <a:ext uri="{0D108BD9-81ED-4DB2-BD59-A6C34878D82A}">
                    <a16:rowId xmlns:a16="http://schemas.microsoft.com/office/drawing/2014/main" xmlns="" val="1919214337"/>
                  </a:ext>
                </a:extLst>
              </a:tr>
            </a:tbl>
          </a:graphicData>
        </a:graphic>
      </p:graphicFrame>
      <p:graphicFrame>
        <p:nvGraphicFramePr>
          <p:cNvPr id="58" name="Table 57"/>
          <p:cNvGraphicFramePr>
            <a:graphicFrameLocks noGrp="1"/>
          </p:cNvGraphicFramePr>
          <p:nvPr>
            <p:extLst/>
          </p:nvPr>
        </p:nvGraphicFramePr>
        <p:xfrm>
          <a:off x="8784168" y="5623299"/>
          <a:ext cx="3184419" cy="1181528"/>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marL="89642" marR="89642" marT="44821" marB="44821" anchor="ctr">
                    <a:solidFill>
                      <a:srgbClr val="E7ECF8"/>
                    </a:solidFill>
                  </a:tcPr>
                </a:tc>
                <a:extLst>
                  <a:ext uri="{0D108BD9-81ED-4DB2-BD59-A6C34878D82A}">
                    <a16:rowId xmlns:a16="http://schemas.microsoft.com/office/drawing/2014/main" xmlns="" val="2711677655"/>
                  </a:ext>
                </a:extLst>
              </a:tr>
            </a:tbl>
          </a:graphicData>
        </a:graphic>
      </p:graphicFrame>
      <p:sp>
        <p:nvSpPr>
          <p:cNvPr id="2" name="Title 1"/>
          <p:cNvSpPr>
            <a:spLocks noGrp="1"/>
          </p:cNvSpPr>
          <p:nvPr>
            <p:ph type="title"/>
          </p:nvPr>
        </p:nvSpPr>
        <p:spPr/>
        <p:txBody>
          <a:bodyPr/>
          <a:lstStyle/>
          <a:p>
            <a:r>
              <a:rPr lang="en-US" dirty="0"/>
              <a:t>Parallelized, Remote Execution Algorithms</a:t>
            </a:r>
          </a:p>
        </p:txBody>
      </p:sp>
      <p:sp>
        <p:nvSpPr>
          <p:cNvPr id="9" name="Rectangle 8"/>
          <p:cNvSpPr/>
          <p:nvPr/>
        </p:nvSpPr>
        <p:spPr>
          <a:xfrm>
            <a:off x="204038" y="1755045"/>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3" name="Rectangle 12"/>
          <p:cNvSpPr/>
          <p:nvPr/>
        </p:nvSpPr>
        <p:spPr>
          <a:xfrm>
            <a:off x="4428713" y="1755045"/>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8" name="Rectangle 17"/>
          <p:cNvSpPr/>
          <p:nvPr/>
        </p:nvSpPr>
        <p:spPr>
          <a:xfrm>
            <a:off x="4428707" y="2990026"/>
            <a:ext cx="3758667" cy="694504"/>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43" name="Rectangle 42"/>
          <p:cNvSpPr/>
          <p:nvPr/>
        </p:nvSpPr>
        <p:spPr>
          <a:xfrm>
            <a:off x="8506151" y="2000422"/>
            <a:ext cx="4165009" cy="4317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graphicFrame>
        <p:nvGraphicFramePr>
          <p:cNvPr id="4" name="Table 3"/>
          <p:cNvGraphicFramePr>
            <a:graphicFrameLocks noGrp="1"/>
          </p:cNvGraphicFramePr>
          <p:nvPr>
            <p:extLst/>
          </p:nvPr>
        </p:nvGraphicFramePr>
        <p:xfrm>
          <a:off x="350410" y="1189494"/>
          <a:ext cx="3729126" cy="2271616"/>
        </p:xfrm>
        <a:graphic>
          <a:graphicData uri="http://schemas.openxmlformats.org/drawingml/2006/table">
            <a:tbl>
              <a:tblPr firstRow="1">
                <a:tableStyleId>{5C22544A-7EE6-4342-B048-85BDC9FD1C3A}</a:tableStyleId>
              </a:tblPr>
              <a:tblGrid>
                <a:gridCol w="3729126">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marL="89642" marR="89642" marT="44821" marB="44821" anchor="ctr"/>
                </a:tc>
                <a:extLst>
                  <a:ext uri="{0D108BD9-81ED-4DB2-BD59-A6C34878D82A}">
                    <a16:rowId xmlns:a16="http://schemas.microsoft.com/office/drawing/2014/main" xmlns=""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marL="89642" marR="89642" marT="44821" marB="44821" anchor="ctr"/>
                </a:tc>
                <a:extLst>
                  <a:ext uri="{0D108BD9-81ED-4DB2-BD59-A6C34878D82A}">
                    <a16:rowId xmlns:a16="http://schemas.microsoft.com/office/drawing/2014/main" xmlns=""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marL="89642" marR="89642" marT="44821" marB="44821" anchor="ctr"/>
                </a:tc>
                <a:extLst>
                  <a:ext uri="{0D108BD9-81ED-4DB2-BD59-A6C34878D82A}">
                    <a16:rowId xmlns:a16="http://schemas.microsoft.com/office/drawing/2014/main" xmlns=""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marL="89642" marR="89642" marT="44821" marB="44821" anchor="ctr"/>
                </a:tc>
                <a:extLst>
                  <a:ext uri="{0D108BD9-81ED-4DB2-BD59-A6C34878D82A}">
                    <a16:rowId xmlns:a16="http://schemas.microsoft.com/office/drawing/2014/main" xmlns="" val="799190524"/>
                  </a:ext>
                </a:extLst>
              </a:tr>
            </a:tbl>
          </a:graphicData>
        </a:graphic>
      </p:graphicFrame>
      <p:graphicFrame>
        <p:nvGraphicFramePr>
          <p:cNvPr id="36" name="Table 35"/>
          <p:cNvGraphicFramePr>
            <a:graphicFrameLocks noGrp="1"/>
          </p:cNvGraphicFramePr>
          <p:nvPr>
            <p:extLst/>
          </p:nvPr>
        </p:nvGraphicFramePr>
        <p:xfrm>
          <a:off x="350409" y="3471881"/>
          <a:ext cx="3725685" cy="3361704"/>
        </p:xfrm>
        <a:graphic>
          <a:graphicData uri="http://schemas.openxmlformats.org/drawingml/2006/table">
            <a:tbl>
              <a:tblPr firstRow="1">
                <a:tableStyleId>{5C22544A-7EE6-4342-B048-85BDC9FD1C3A}</a:tableStyleId>
              </a:tblPr>
              <a:tblGrid>
                <a:gridCol w="372568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marL="89642" marR="89642" marT="44821" marB="44821" anchor="ctr"/>
                </a:tc>
                <a:extLst>
                  <a:ext uri="{0D108BD9-81ED-4DB2-BD59-A6C34878D82A}">
                    <a16:rowId xmlns:a16="http://schemas.microsoft.com/office/drawing/2014/main" xmlns=""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marL="89642" marR="89642" marT="44821" marB="44821" anchor="ctr"/>
                </a:tc>
                <a:extLst>
                  <a:ext uri="{0D108BD9-81ED-4DB2-BD59-A6C34878D82A}">
                    <a16:rowId xmlns:a16="http://schemas.microsoft.com/office/drawing/2014/main" xmlns=""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marL="89642" marR="89642" marT="44821" marB="44821" anchor="ctr"/>
                </a:tc>
                <a:extLst>
                  <a:ext uri="{0D108BD9-81ED-4DB2-BD59-A6C34878D82A}">
                    <a16:rowId xmlns:a16="http://schemas.microsoft.com/office/drawing/2014/main" xmlns=""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xmlns="" val="79919052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marL="89642" marR="89642" marT="44821" marB="44821" anchor="ctr"/>
                </a:tc>
                <a:extLst>
                  <a:ext uri="{0D108BD9-81ED-4DB2-BD59-A6C34878D82A}">
                    <a16:rowId xmlns:a16="http://schemas.microsoft.com/office/drawing/2014/main" xmlns="" val="111804679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marL="89642" marR="89642" marT="44821" marB="44821" anchor="ctr"/>
                </a:tc>
                <a:extLst>
                  <a:ext uri="{0D108BD9-81ED-4DB2-BD59-A6C34878D82A}">
                    <a16:rowId xmlns:a16="http://schemas.microsoft.com/office/drawing/2014/main" xmlns="" val="208101929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xmlns="" val="1695478309"/>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marL="89642" marR="89642" marT="44821" marB="44821" anchor="ctr"/>
                </a:tc>
                <a:extLst>
                  <a:ext uri="{0D108BD9-81ED-4DB2-BD59-A6C34878D82A}">
                    <a16:rowId xmlns:a16="http://schemas.microsoft.com/office/drawing/2014/main" xmlns="" val="4226341164"/>
                  </a:ext>
                </a:extLst>
              </a:tr>
            </a:tbl>
          </a:graphicData>
        </a:graphic>
      </p:graphicFrame>
      <p:graphicFrame>
        <p:nvGraphicFramePr>
          <p:cNvPr id="37" name="Table 36"/>
          <p:cNvGraphicFramePr>
            <a:graphicFrameLocks noGrp="1"/>
          </p:cNvGraphicFramePr>
          <p:nvPr>
            <p:extLst/>
          </p:nvPr>
        </p:nvGraphicFramePr>
        <p:xfrm>
          <a:off x="4153300" y="1189494"/>
          <a:ext cx="4589695" cy="1454050"/>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marL="89642" marR="89642" marT="44821" marB="44821" anchor="ctr"/>
                </a:tc>
                <a:extLst>
                  <a:ext uri="{0D108BD9-81ED-4DB2-BD59-A6C34878D82A}">
                    <a16:rowId xmlns:a16="http://schemas.microsoft.com/office/drawing/2014/main" xmlns="" val="4277179453"/>
                  </a:ext>
                </a:extLst>
              </a:tr>
            </a:tbl>
          </a:graphicData>
        </a:graphic>
      </p:graphicFrame>
      <p:graphicFrame>
        <p:nvGraphicFramePr>
          <p:cNvPr id="39" name="Table 38"/>
          <p:cNvGraphicFramePr>
            <a:graphicFrameLocks noGrp="1"/>
          </p:cNvGraphicFramePr>
          <p:nvPr>
            <p:extLst/>
          </p:nvPr>
        </p:nvGraphicFramePr>
        <p:xfrm>
          <a:off x="4153300" y="2715909"/>
          <a:ext cx="4589695" cy="1726572"/>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3647675062"/>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271651924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609515180"/>
                  </a:ext>
                </a:extLst>
              </a:tr>
            </a:tbl>
          </a:graphicData>
        </a:graphic>
      </p:graphicFrame>
      <p:graphicFrame>
        <p:nvGraphicFramePr>
          <p:cNvPr id="40" name="Table 39"/>
          <p:cNvGraphicFramePr>
            <a:graphicFrameLocks noGrp="1"/>
          </p:cNvGraphicFramePr>
          <p:nvPr>
            <p:extLst/>
          </p:nvPr>
        </p:nvGraphicFramePr>
        <p:xfrm>
          <a:off x="4152184" y="3740807"/>
          <a:ext cx="4587995" cy="3092779"/>
        </p:xfrm>
        <a:graphic>
          <a:graphicData uri="http://schemas.openxmlformats.org/drawingml/2006/table">
            <a:tbl>
              <a:tblPr firstRow="1">
                <a:tableStyleId>{5C22544A-7EE6-4342-B048-85BDC9FD1C3A}</a:tableStyleId>
              </a:tblPr>
              <a:tblGrid>
                <a:gridCol w="458799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marL="89642" marR="89642" marT="44821" marB="44821" anchor="ctr"/>
                </a:tc>
                <a:extLst>
                  <a:ext uri="{0D108BD9-81ED-4DB2-BD59-A6C34878D82A}">
                    <a16:rowId xmlns:a16="http://schemas.microsoft.com/office/drawing/2014/main" xmlns="" val="831366528"/>
                  </a:ext>
                </a:extLst>
              </a:tr>
              <a:tr h="821163">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marL="89642" marR="89642" marT="44821" marB="44821" anchor="ctr"/>
                </a:tc>
                <a:extLst>
                  <a:ext uri="{0D108BD9-81ED-4DB2-BD59-A6C34878D82A}">
                    <a16:rowId xmlns:a16="http://schemas.microsoft.com/office/drawing/2014/main" xmlns=""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marL="89642" marR="89642" marT="44821" marB="44821" anchor="ctr"/>
                </a:tc>
                <a:extLst>
                  <a:ext uri="{0D108BD9-81ED-4DB2-BD59-A6C34878D82A}">
                    <a16:rowId xmlns:a16="http://schemas.microsoft.com/office/drawing/2014/main" xmlns=""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marL="89642" marR="89642" marT="44821" marB="44821" anchor="ctr"/>
                </a:tc>
                <a:extLst>
                  <a:ext uri="{0D108BD9-81ED-4DB2-BD59-A6C34878D82A}">
                    <a16:rowId xmlns:a16="http://schemas.microsoft.com/office/drawing/2014/main" xmlns="" val="1429639858"/>
                  </a:ext>
                </a:extLst>
              </a:tr>
              <a:tr h="272522">
                <a:tc>
                  <a:txBody>
                    <a:bodyPr/>
                    <a:lstStyle/>
                    <a:p>
                      <a:pPr>
                        <a:spcAft>
                          <a:spcPts val="1200"/>
                        </a:spcAft>
                      </a:pPr>
                      <a:r>
                        <a:rPr lang="en-US" sz="1200" dirty="0">
                          <a:solidFill>
                            <a:srgbClr val="002864"/>
                          </a:solidFill>
                        </a:rPr>
                        <a:t>Predictions/scoring for models</a:t>
                      </a:r>
                    </a:p>
                  </a:txBody>
                  <a:tcPr marL="89642" marR="89642" marT="44821" marB="44821" anchor="ctr"/>
                </a:tc>
                <a:extLst>
                  <a:ext uri="{0D108BD9-81ED-4DB2-BD59-A6C34878D82A}">
                    <a16:rowId xmlns:a16="http://schemas.microsoft.com/office/drawing/2014/main" xmlns="" val="799190524"/>
                  </a:ext>
                </a:extLst>
              </a:tr>
              <a:tr h="272522">
                <a:tc>
                  <a:txBody>
                    <a:bodyPr/>
                    <a:lstStyle/>
                    <a:p>
                      <a:pPr>
                        <a:spcAft>
                          <a:spcPts val="1200"/>
                        </a:spcAft>
                      </a:pPr>
                      <a:r>
                        <a:rPr lang="en-US" sz="1200" dirty="0">
                          <a:solidFill>
                            <a:srgbClr val="002864"/>
                          </a:solidFill>
                        </a:rPr>
                        <a:t>Residuals for all models</a:t>
                      </a:r>
                    </a:p>
                  </a:txBody>
                  <a:tcPr marL="89642" marR="89642" marT="44821" marB="44821" anchor="ctr"/>
                </a:tc>
                <a:extLst>
                  <a:ext uri="{0D108BD9-81ED-4DB2-BD59-A6C34878D82A}">
                    <a16:rowId xmlns:a16="http://schemas.microsoft.com/office/drawing/2014/main" xmlns="" val="1118046795"/>
                  </a:ext>
                </a:extLst>
              </a:tr>
            </a:tbl>
          </a:graphicData>
        </a:graphic>
      </p:graphicFrame>
      <p:grpSp>
        <p:nvGrpSpPr>
          <p:cNvPr id="12" name="Group 11"/>
          <p:cNvGrpSpPr/>
          <p:nvPr/>
        </p:nvGrpSpPr>
        <p:grpSpPr>
          <a:xfrm>
            <a:off x="10290099" y="5341788"/>
            <a:ext cx="711982" cy="711982"/>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5"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00396522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8"/>
            <a:ext cx="11653523" cy="4718386"/>
          </a:xfrm>
        </p:spPr>
        <p:txBody>
          <a:bodyPr/>
          <a:lstStyle/>
          <a:p>
            <a:endParaRPr lang="en-US" dirty="0"/>
          </a:p>
          <a:p>
            <a:r>
              <a:rPr lang="en-US" dirty="0"/>
              <a:t>Chunk-oriented</a:t>
            </a:r>
          </a:p>
          <a:p>
            <a:pPr lvl="1"/>
            <a:r>
              <a:rPr lang="en-US" dirty="0"/>
              <a:t>Easy to distribute to nodes</a:t>
            </a:r>
          </a:p>
          <a:p>
            <a:pPr lvl="1"/>
            <a:r>
              <a:rPr lang="en-US" dirty="0"/>
              <a:t>Fast to append</a:t>
            </a:r>
          </a:p>
          <a:p>
            <a:endParaRPr lang="en-US" dirty="0"/>
          </a:p>
          <a:p>
            <a:r>
              <a:rPr lang="en-US" dirty="0"/>
              <a:t>Column-oriented</a:t>
            </a:r>
          </a:p>
          <a:p>
            <a:pPr lvl="1"/>
            <a:r>
              <a:rPr lang="en-US" dirty="0"/>
              <a:t>Fast retrieval of variables</a:t>
            </a:r>
          </a:p>
          <a:p>
            <a:pPr lvl="1"/>
            <a:endParaRPr lang="en-US" dirty="0"/>
          </a:p>
          <a:p>
            <a:r>
              <a:rPr lang="en-US" dirty="0"/>
              <a:t>Pre-computed metadata</a:t>
            </a:r>
          </a:p>
        </p:txBody>
      </p:sp>
      <p:sp>
        <p:nvSpPr>
          <p:cNvPr id="3" name="Title 2"/>
          <p:cNvSpPr>
            <a:spLocks noGrp="1"/>
          </p:cNvSpPr>
          <p:nvPr>
            <p:ph type="title"/>
          </p:nvPr>
        </p:nvSpPr>
        <p:spPr/>
        <p:txBody>
          <a:bodyPr/>
          <a:lstStyle/>
          <a:p>
            <a:r>
              <a:rPr lang="en-US" dirty="0"/>
              <a:t>MRS’s Native Data Format: The XDF File</a:t>
            </a:r>
          </a:p>
        </p:txBody>
      </p:sp>
    </p:spTree>
    <p:extLst>
      <p:ext uri="{BB962C8B-B14F-4D97-AF65-F5344CB8AC3E}">
        <p14:creationId xmlns:p14="http://schemas.microsoft.com/office/powerpoint/2010/main" val="14042230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4319986"/>
          </a:xfrm>
        </p:spPr>
        <p:txBody>
          <a:bodyPr/>
          <a:lstStyle/>
          <a:p>
            <a:endParaRPr lang="en-US" dirty="0"/>
          </a:p>
          <a:p>
            <a:r>
              <a:rPr lang="en-US" dirty="0"/>
              <a:t>Text files, binary files, databases…</a:t>
            </a:r>
          </a:p>
          <a:p>
            <a:pPr lvl="1"/>
            <a:r>
              <a:rPr lang="en-US" dirty="0"/>
              <a:t>MRS can work directly with many of these formats</a:t>
            </a:r>
          </a:p>
          <a:p>
            <a:pPr lvl="1"/>
            <a:r>
              <a:rPr lang="en-US" dirty="0"/>
              <a:t>Advantages and disadvantages to each</a:t>
            </a:r>
          </a:p>
          <a:p>
            <a:pPr lvl="1"/>
            <a:endParaRPr lang="en-US" dirty="0"/>
          </a:p>
          <a:p>
            <a:pPr lvl="1"/>
            <a:endParaRPr lang="en-US" dirty="0"/>
          </a:p>
          <a:p>
            <a:r>
              <a:rPr lang="en-US" dirty="0"/>
              <a:t>The </a:t>
            </a:r>
            <a:r>
              <a:rPr lang="en-US" dirty="0" err="1"/>
              <a:t>e</a:t>
            </a:r>
            <a:r>
              <a:rPr lang="en-US" dirty="0" err="1">
                <a:solidFill>
                  <a:schemeClr val="accent2"/>
                </a:solidFill>
              </a:rPr>
              <a:t>X</a:t>
            </a:r>
            <a:r>
              <a:rPr lang="en-US" dirty="0" err="1"/>
              <a:t>ternal</a:t>
            </a:r>
            <a:r>
              <a:rPr lang="en-US" dirty="0"/>
              <a:t> </a:t>
            </a:r>
            <a:r>
              <a:rPr lang="en-US" dirty="0">
                <a:solidFill>
                  <a:schemeClr val="accent2"/>
                </a:solidFill>
              </a:rPr>
              <a:t>D</a:t>
            </a:r>
            <a:r>
              <a:rPr lang="en-US" dirty="0"/>
              <a:t>ata </a:t>
            </a:r>
            <a:r>
              <a:rPr lang="en-US" dirty="0">
                <a:solidFill>
                  <a:schemeClr val="accent2"/>
                </a:solidFill>
              </a:rPr>
              <a:t>F</a:t>
            </a:r>
            <a:r>
              <a:rPr lang="en-US" dirty="0"/>
              <a:t>rame file (</a:t>
            </a:r>
            <a:r>
              <a:rPr lang="en-US" dirty="0">
                <a:solidFill>
                  <a:schemeClr val="accent2"/>
                </a:solidFill>
              </a:rPr>
              <a:t>XDF</a:t>
            </a:r>
            <a:r>
              <a:rPr lang="en-US" dirty="0"/>
              <a:t>)</a:t>
            </a:r>
          </a:p>
          <a:p>
            <a:pPr lvl="1"/>
            <a:endParaRPr lang="en-US" dirty="0"/>
          </a:p>
          <a:p>
            <a:pPr lvl="1"/>
            <a:endParaRPr lang="en-US" dirty="0"/>
          </a:p>
        </p:txBody>
      </p:sp>
      <p:sp>
        <p:nvSpPr>
          <p:cNvPr id="2" name="Title 1"/>
          <p:cNvSpPr>
            <a:spLocks noGrp="1"/>
          </p:cNvSpPr>
          <p:nvPr>
            <p:ph type="title"/>
          </p:nvPr>
        </p:nvSpPr>
        <p:spPr/>
        <p:txBody>
          <a:bodyPr/>
          <a:lstStyle/>
          <a:p>
            <a:r>
              <a:rPr lang="en-US" dirty="0"/>
              <a:t>Moving Data to Disk</a:t>
            </a:r>
          </a:p>
        </p:txBody>
      </p:sp>
    </p:spTree>
    <p:extLst>
      <p:ext uri="{BB962C8B-B14F-4D97-AF65-F5344CB8AC3E}">
        <p14:creationId xmlns:p14="http://schemas.microsoft.com/office/powerpoint/2010/main" val="2978219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91657" y="2053771"/>
            <a:ext cx="7844972" cy="1735860"/>
          </a:xfrm>
          <a:prstGeom prst="rect">
            <a:avLst/>
          </a:prstGeom>
          <a:noFill/>
        </p:spPr>
        <p:txBody>
          <a:bodyPr wrap="square" lIns="182880" tIns="146304" rIns="182880" bIns="146304" rtlCol="0">
            <a:spAutoFit/>
          </a:bodyPr>
          <a:lstStyle/>
          <a:p>
            <a:pPr algn="ctr">
              <a:lnSpc>
                <a:spcPct val="90000"/>
              </a:lnSpc>
              <a:spcAft>
                <a:spcPts val="600"/>
              </a:spcAft>
            </a:pPr>
            <a:r>
              <a:rPr lang="en-US" sz="5200" dirty="0">
                <a:gradFill>
                  <a:gsLst>
                    <a:gs pos="2917">
                      <a:schemeClr val="tx1"/>
                    </a:gs>
                    <a:gs pos="30000">
                      <a:schemeClr val="tx1"/>
                    </a:gs>
                  </a:gsLst>
                  <a:lin ang="5400000" scaled="0"/>
                </a:gradFill>
                <a:latin typeface="+mj-lt"/>
              </a:rPr>
              <a:t>The Microsoft R Advanced Analytics Stack</a:t>
            </a:r>
          </a:p>
        </p:txBody>
      </p:sp>
    </p:spTree>
    <p:extLst>
      <p:ext uri="{BB962C8B-B14F-4D97-AF65-F5344CB8AC3E}">
        <p14:creationId xmlns:p14="http://schemas.microsoft.com/office/powerpoint/2010/main" val="4581584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6"/>
            <a:ext cx="11653523" cy="4120787"/>
          </a:xfrm>
        </p:spPr>
        <p:txBody>
          <a:bodyPr/>
          <a:lstStyle/>
          <a:p>
            <a:endParaRPr lang="en-US" dirty="0"/>
          </a:p>
          <a:p>
            <a:r>
              <a:rPr lang="en-US" dirty="0" err="1">
                <a:latin typeface="Consolas" panose="020B0609020204030204" pitchFamily="49" charset="0"/>
              </a:rPr>
              <a:t>rxImport</a:t>
            </a:r>
            <a:endParaRPr lang="en-US" dirty="0">
              <a:latin typeface="Consolas" panose="020B0609020204030204" pitchFamily="49" charset="0"/>
            </a:endParaRPr>
          </a:p>
          <a:p>
            <a:pPr lvl="1"/>
            <a:r>
              <a:rPr lang="en-US" dirty="0" err="1">
                <a:latin typeface="Consolas" panose="020B0609020204030204" pitchFamily="49" charset="0"/>
              </a:rPr>
              <a:t>inData</a:t>
            </a:r>
            <a:endParaRPr lang="en-US" dirty="0">
              <a:latin typeface="Consolas" panose="020B0609020204030204" pitchFamily="49" charset="0"/>
            </a:endParaRPr>
          </a:p>
          <a:p>
            <a:pPr lvl="1"/>
            <a:r>
              <a:rPr lang="en-US" dirty="0" err="1">
                <a:latin typeface="Consolas" panose="020B0609020204030204" pitchFamily="49" charset="0"/>
              </a:rPr>
              <a:t>outFile</a:t>
            </a:r>
            <a:r>
              <a:rPr lang="en-US" dirty="0">
                <a:latin typeface="Consolas" panose="020B0609020204030204" pitchFamily="49" charset="0"/>
              </a:rPr>
              <a:t> </a:t>
            </a:r>
          </a:p>
          <a:p>
            <a:pPr lvl="1"/>
            <a:r>
              <a:rPr lang="en-US" dirty="0" err="1">
                <a:latin typeface="Consolas" panose="020B0609020204030204" pitchFamily="49" charset="0"/>
              </a:rPr>
              <a:t>varsToKeep</a:t>
            </a:r>
            <a:r>
              <a:rPr lang="en-US" dirty="0">
                <a:latin typeface="Consolas" panose="020B0609020204030204" pitchFamily="49" charset="0"/>
              </a:rPr>
              <a:t>, </a:t>
            </a:r>
            <a:r>
              <a:rPr lang="en-US" dirty="0" err="1">
                <a:latin typeface="Consolas" panose="020B0609020204030204" pitchFamily="49" charset="0"/>
              </a:rPr>
              <a:t>varsToDrop</a:t>
            </a:r>
            <a:endParaRPr lang="en-US" dirty="0">
              <a:latin typeface="Consolas" panose="020B0609020204030204" pitchFamily="49" charset="0"/>
            </a:endParaRPr>
          </a:p>
          <a:p>
            <a:pPr lvl="1"/>
            <a:r>
              <a:rPr lang="en-US" dirty="0" err="1">
                <a:latin typeface="Consolas" panose="020B0609020204030204" pitchFamily="49" charset="0"/>
              </a:rPr>
              <a:t>numRows</a:t>
            </a:r>
            <a:endParaRPr lang="en-US" dirty="0">
              <a:latin typeface="Consolas" panose="020B0609020204030204" pitchFamily="49" charset="0"/>
            </a:endParaRPr>
          </a:p>
          <a:p>
            <a:pPr lvl="1"/>
            <a:r>
              <a:rPr lang="en-US" dirty="0" err="1">
                <a:latin typeface="Consolas" panose="020B0609020204030204" pitchFamily="49" charset="0"/>
              </a:rPr>
              <a:t>rowSelection</a:t>
            </a:r>
            <a:endParaRPr lang="en-US" dirty="0">
              <a:latin typeface="Consolas" panose="020B0609020204030204" pitchFamily="49" charset="0"/>
            </a:endParaRPr>
          </a:p>
          <a:p>
            <a:pPr lvl="1"/>
            <a:r>
              <a:rPr lang="en-US" dirty="0">
                <a:latin typeface="Consolas" panose="020B0609020204030204" pitchFamily="49" charset="0"/>
              </a:rPr>
              <a:t>overwrite</a:t>
            </a:r>
          </a:p>
          <a:p>
            <a:pPr lvl="1"/>
            <a:r>
              <a:rPr lang="en-US" dirty="0">
                <a:latin typeface="Consolas" panose="020B0609020204030204" pitchFamily="49" charset="0"/>
              </a:rPr>
              <a:t>append</a:t>
            </a:r>
          </a:p>
        </p:txBody>
      </p:sp>
      <p:sp>
        <p:nvSpPr>
          <p:cNvPr id="3" name="Title 2"/>
          <p:cNvSpPr>
            <a:spLocks noGrp="1"/>
          </p:cNvSpPr>
          <p:nvPr>
            <p:ph type="title"/>
          </p:nvPr>
        </p:nvSpPr>
        <p:spPr/>
        <p:txBody>
          <a:bodyPr/>
          <a:lstStyle/>
          <a:p>
            <a:r>
              <a:rPr lang="en-US" dirty="0"/>
              <a:t>Importing to XDF</a:t>
            </a:r>
          </a:p>
        </p:txBody>
      </p:sp>
    </p:spTree>
    <p:extLst>
      <p:ext uri="{BB962C8B-B14F-4D97-AF65-F5344CB8AC3E}">
        <p14:creationId xmlns:p14="http://schemas.microsoft.com/office/powerpoint/2010/main" val="9475995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tx1"/>
                </a:solidFill>
              </a:rPr>
              <a:t>R Server in Hadoop</a:t>
            </a:r>
          </a:p>
        </p:txBody>
      </p:sp>
      <p:pic>
        <p:nvPicPr>
          <p:cNvPr id="70" name="Picture 69" descr="Z:\Pictures\MICROSOFT IMAGES\CloudnEnterprise_Symbols_Public_v2.02\CloudnEnterprise_Symbols_Public_v2.02\CnE_PNGs\CnE_Cloud_PNGs\HDInsight.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801564" y="67886"/>
            <a:ext cx="1300233" cy="13002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2299" y="1815380"/>
            <a:ext cx="10713012" cy="4746643"/>
          </a:xfrm>
          <a:prstGeom prst="rect">
            <a:avLst/>
          </a:prstGeom>
          <a:noFill/>
        </p:spPr>
        <p:txBody>
          <a:bodyPr wrap="square" lIns="179285" tIns="143428" rIns="179285" bIns="143428" rtlCol="0">
            <a:noAutofit/>
          </a:bodyPr>
          <a:lstStyle/>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Traditionally R Server supported Hadoop MR as a Hadoop compute context</a:t>
            </a:r>
          </a:p>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This meant R Server functions ran on Hadoop as a MapReduce Job under YARN</a:t>
            </a:r>
          </a:p>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Spark posits itself as a better execution engine for iterative jobs</a:t>
            </a:r>
          </a:p>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R Server on MR is slowed by startup overhead and file-based communications</a:t>
            </a:r>
          </a:p>
        </p:txBody>
      </p:sp>
    </p:spTree>
    <p:extLst>
      <p:ext uri="{BB962C8B-B14F-4D97-AF65-F5344CB8AC3E}">
        <p14:creationId xmlns:p14="http://schemas.microsoft.com/office/powerpoint/2010/main" val="212394430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tx1"/>
                </a:solidFill>
              </a:rPr>
              <a:t>How Spark Works in Comparison to Hadoop</a:t>
            </a:r>
          </a:p>
        </p:txBody>
      </p:sp>
      <p:pic>
        <p:nvPicPr>
          <p:cNvPr id="70" name="Picture 69" descr="Z:\Pictures\MICROSOFT IMAGES\CloudnEnterprise_Symbols_Public_v2.02\CloudnEnterprise_Symbols_Public_v2.02\CnE_PNGs\CnE_Cloud_PNGs\HDInsight.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801564" y="67886"/>
            <a:ext cx="1300233" cy="13002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 y="1462323"/>
            <a:ext cx="12277504" cy="4746643"/>
          </a:xfrm>
          <a:prstGeom prst="rect">
            <a:avLst/>
          </a:prstGeom>
          <a:noFill/>
        </p:spPr>
        <p:txBody>
          <a:bodyPr wrap="square" lIns="179285" tIns="143428" rIns="179285" bIns="143428" rtlCol="0">
            <a:noAutofit/>
          </a:bodyPr>
          <a:lstStyle/>
          <a:p>
            <a:pPr marL="448193"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Spark has an advanced DAG execution engine that supports acyclic data flow and in-memory computing.</a:t>
            </a:r>
          </a:p>
          <a:p>
            <a:pPr marL="448193"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While Hadoop has overheads: </a:t>
            </a:r>
          </a:p>
          <a:p>
            <a:pPr marL="904168" lvl="1"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Frequent read/write data to HDFS. For each Mapper/Reducer function, input data and output path should both in HDFS. Then multi-iteration algorithms get blocked by the network and disk I/O.</a:t>
            </a:r>
          </a:p>
          <a:p>
            <a:pPr marL="904168" lvl="1"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Unnecessary data shuffling. Sometimes Hadoop tries to reshuffle data (move data from one host to another host) across cluster while Spark tries to keep data in local compute. </a:t>
            </a:r>
          </a:p>
        </p:txBody>
      </p:sp>
    </p:spTree>
    <p:extLst>
      <p:ext uri="{BB962C8B-B14F-4D97-AF65-F5344CB8AC3E}">
        <p14:creationId xmlns:p14="http://schemas.microsoft.com/office/powerpoint/2010/main" val="102326200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tx1"/>
                </a:solidFill>
              </a:rPr>
              <a:t>R Server on Spark</a:t>
            </a:r>
          </a:p>
        </p:txBody>
      </p:sp>
      <p:sp>
        <p:nvSpPr>
          <p:cNvPr id="2" name="TextBox 1"/>
          <p:cNvSpPr txBox="1"/>
          <p:nvPr/>
        </p:nvSpPr>
        <p:spPr>
          <a:xfrm>
            <a:off x="706969" y="1410565"/>
            <a:ext cx="10499927" cy="4386603"/>
          </a:xfrm>
          <a:prstGeom prst="rect">
            <a:avLst/>
          </a:prstGeom>
          <a:noFill/>
        </p:spPr>
        <p:txBody>
          <a:bodyPr wrap="square" lIns="179285" tIns="143428" rIns="179285" bIns="143428" rtlCol="0">
            <a:noAutofit/>
          </a:bodyPr>
          <a:lstStyle/>
          <a:p>
            <a:pPr marL="336145" indent="-336145">
              <a:buFont typeface="Arial" panose="020B0604020202020204" pitchFamily="34" charset="0"/>
              <a:buChar char="•"/>
            </a:pPr>
            <a:r>
              <a:rPr lang="en-US" sz="1765" dirty="0">
                <a:latin typeface="+mj-lt"/>
              </a:rPr>
              <a:t>Spark permits data to be retained in memory across iterations of ML pipelines through Resilient Distributed Datasets (RDD) and Spark </a:t>
            </a:r>
            <a:r>
              <a:rPr lang="en-US" sz="1765" dirty="0" err="1">
                <a:latin typeface="+mj-lt"/>
              </a:rPr>
              <a:t>Dataframes</a:t>
            </a:r>
            <a:endParaRPr lang="en-US" sz="1765" dirty="0">
              <a:latin typeface="+mj-lt"/>
            </a:endParaRPr>
          </a:p>
          <a:p>
            <a:pPr marL="336145" indent="-336145">
              <a:buFont typeface="Arial" panose="020B0604020202020204" pitchFamily="34" charset="0"/>
              <a:buChar char="•"/>
            </a:pPr>
            <a:r>
              <a:rPr lang="en-US" sz="1765" dirty="0">
                <a:latin typeface="+mj-lt"/>
              </a:rPr>
              <a:t>R Server on Spark is built on Spark’s high performance distributed backend w/o the file-based overhead of MR </a:t>
            </a:r>
          </a:p>
          <a:p>
            <a:pPr marL="336145" indent="-336145">
              <a:buFont typeface="Arial" panose="020B0604020202020204" pitchFamily="34" charset="0"/>
              <a:buChar char="•"/>
            </a:pPr>
            <a:r>
              <a:rPr lang="en-US" sz="1765" dirty="0">
                <a:latin typeface="+mj-lt"/>
              </a:rPr>
              <a:t>How it works:</a:t>
            </a:r>
          </a:p>
          <a:p>
            <a:pPr marL="792120" lvl="1" indent="-336145">
              <a:buFont typeface="Arial" panose="020B0604020202020204" pitchFamily="34" charset="0"/>
              <a:buChar char="•"/>
            </a:pPr>
            <a:r>
              <a:rPr lang="en-US" sz="1765" dirty="0">
                <a:latin typeface="+mj-lt"/>
              </a:rPr>
              <a:t>Each </a:t>
            </a:r>
            <a:r>
              <a:rPr lang="en-US" sz="1765" dirty="0" err="1">
                <a:latin typeface="+mj-lt"/>
              </a:rPr>
              <a:t>rx</a:t>
            </a:r>
            <a:r>
              <a:rPr lang="en-US" sz="1765" dirty="0">
                <a:latin typeface="+mj-lt"/>
              </a:rPr>
              <a:t> function invokes a new spark application that persists for duration of </a:t>
            </a:r>
            <a:r>
              <a:rPr lang="en-US" sz="1765" dirty="0" err="1">
                <a:latin typeface="+mj-lt"/>
              </a:rPr>
              <a:t>rx’s</a:t>
            </a:r>
            <a:r>
              <a:rPr lang="en-US" sz="1765" dirty="0">
                <a:latin typeface="+mj-lt"/>
              </a:rPr>
              <a:t> lifetime</a:t>
            </a:r>
          </a:p>
          <a:p>
            <a:pPr marL="792120" lvl="1" indent="-336145">
              <a:buFont typeface="Arial" panose="020B0604020202020204" pitchFamily="34" charset="0"/>
              <a:buChar char="•"/>
            </a:pPr>
            <a:r>
              <a:rPr lang="en-US" sz="1765" dirty="0">
                <a:latin typeface="+mj-lt"/>
              </a:rPr>
              <a:t>XDFDs passed to worker nodes as RDD’s to load and retain data across iterations</a:t>
            </a:r>
          </a:p>
          <a:p>
            <a:pPr marL="792120" lvl="1" indent="-336145">
              <a:buFont typeface="Arial" panose="020B0604020202020204" pitchFamily="34" charset="0"/>
              <a:buChar char="•"/>
            </a:pPr>
            <a:r>
              <a:rPr lang="en-US" sz="1765" dirty="0">
                <a:latin typeface="+mj-lt"/>
              </a:rPr>
              <a:t>Cache data in RDD between iterations</a:t>
            </a:r>
          </a:p>
          <a:p>
            <a:pPr marL="792120" lvl="1" indent="-336145">
              <a:buFont typeface="Arial" panose="020B0604020202020204" pitchFamily="34" charset="0"/>
              <a:buChar char="•"/>
            </a:pPr>
            <a:r>
              <a:rPr lang="en-US" sz="1765" dirty="0">
                <a:latin typeface="+mj-lt"/>
              </a:rPr>
              <a:t>Master and worker nodes communicate with Scala API for communication</a:t>
            </a:r>
          </a:p>
          <a:p>
            <a:pPr marL="792120" lvl="1" indent="-336145">
              <a:buFont typeface="Arial" panose="020B0604020202020204" pitchFamily="34" charset="0"/>
              <a:buChar char="•"/>
            </a:pPr>
            <a:r>
              <a:rPr lang="en-US" sz="1765" dirty="0">
                <a:latin typeface="+mj-lt"/>
              </a:rPr>
              <a:t>Saves temporary files in </a:t>
            </a:r>
            <a:r>
              <a:rPr lang="en-US" sz="1765" dirty="0" err="1">
                <a:latin typeface="+mj-lt"/>
              </a:rPr>
              <a:t>tmpfs</a:t>
            </a:r>
            <a:r>
              <a:rPr lang="en-US" sz="1765" dirty="0">
                <a:latin typeface="+mj-lt"/>
              </a:rPr>
              <a:t> (in-memory file system on Linux)</a:t>
            </a:r>
          </a:p>
          <a:p>
            <a:pPr marL="792120" lvl="1" indent="-336145">
              <a:buFont typeface="Arial" panose="020B0604020202020204" pitchFamily="34" charset="0"/>
              <a:buChar char="•"/>
            </a:pPr>
            <a:r>
              <a:rPr lang="en-US" sz="1765" dirty="0">
                <a:latin typeface="+mj-lt"/>
              </a:rPr>
              <a:t>Supports persistent mode in Spark Context to reduce overhead of launching the process.</a:t>
            </a:r>
            <a:endParaRPr lang="en-US" sz="1765" dirty="0">
              <a:solidFill>
                <a:srgbClr val="002050"/>
              </a:solidFill>
              <a:latin typeface="+mj-lt"/>
              <a:ea typeface="Segoe UI Black" panose="020B0A02040204020203" pitchFamily="34" charset="0"/>
              <a:cs typeface="Segoe UI Black" panose="020B0A02040204020203" pitchFamily="34" charset="0"/>
            </a:endParaRPr>
          </a:p>
        </p:txBody>
      </p:sp>
      <p:pic>
        <p:nvPicPr>
          <p:cNvPr id="6" name="Picture 2" descr="http://spark.apache.org/images/spark-logo-tradem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8589" y="221554"/>
            <a:ext cx="1530836" cy="814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2620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67887"/>
            <a:ext cx="10294643" cy="1121609"/>
          </a:xfrm>
        </p:spPr>
        <p:txBody>
          <a:bodyPr/>
          <a:lstStyle/>
          <a:p>
            <a:r>
              <a:rPr lang="en-US" sz="4313" b="1" dirty="0">
                <a:solidFill>
                  <a:schemeClr val="bg1"/>
                </a:solidFill>
              </a:rPr>
              <a:t>HDInsight + R Server: Managed Hadoop for advanced analytics  </a:t>
            </a:r>
          </a:p>
        </p:txBody>
      </p:sp>
      <p:sp>
        <p:nvSpPr>
          <p:cNvPr id="58" name="Rectangle 57"/>
          <p:cNvSpPr/>
          <p:nvPr/>
        </p:nvSpPr>
        <p:spPr bwMode="auto">
          <a:xfrm>
            <a:off x="249631" y="3151560"/>
            <a:ext cx="2442586" cy="807610"/>
          </a:xfrm>
          <a:prstGeom prst="rect">
            <a:avLst/>
          </a:prstGeom>
          <a:solidFill>
            <a:srgbClr val="5C2D9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Spark</a:t>
            </a:r>
          </a:p>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(data manipulation)</a:t>
            </a:r>
          </a:p>
          <a:p>
            <a:pPr algn="ctr" defTabSz="932293">
              <a:lnSpc>
                <a:spcPct val="90000"/>
              </a:lnSpc>
              <a:defRPr/>
            </a:pPr>
            <a:endPar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endParaRPr>
          </a:p>
          <a:p>
            <a:pPr algn="ctr" defTabSz="932293">
              <a:lnSpc>
                <a:spcPct val="90000"/>
              </a:lnSpc>
              <a:defRPr/>
            </a:pPr>
            <a:endPar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endParaRPr>
          </a:p>
        </p:txBody>
      </p:sp>
      <p:sp>
        <p:nvSpPr>
          <p:cNvPr id="59" name="Rectangle 58"/>
          <p:cNvSpPr/>
          <p:nvPr/>
        </p:nvSpPr>
        <p:spPr bwMode="auto">
          <a:xfrm>
            <a:off x="3347188" y="3151560"/>
            <a:ext cx="2706794" cy="807610"/>
          </a:xfrm>
          <a:prstGeom prst="rect">
            <a:avLst/>
          </a:prstGeom>
          <a:solidFill>
            <a:srgbClr val="5C2D9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R Server</a:t>
            </a:r>
          </a:p>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(big computation)</a:t>
            </a:r>
          </a:p>
        </p:txBody>
      </p:sp>
      <p:sp>
        <p:nvSpPr>
          <p:cNvPr id="60" name="Rectangle 59"/>
          <p:cNvSpPr/>
          <p:nvPr/>
        </p:nvSpPr>
        <p:spPr bwMode="auto">
          <a:xfrm>
            <a:off x="4701076" y="1847974"/>
            <a:ext cx="1352906" cy="693019"/>
          </a:xfrm>
          <a:prstGeom prst="rect">
            <a:avLst/>
          </a:prstGeom>
          <a:solidFill>
            <a:srgbClr val="BAD80A"/>
          </a:solidFill>
          <a:ln w="952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r>
              <a:rPr lang="en-US" sz="1568" kern="0" dirty="0">
                <a:solidFill>
                  <a:sysClr val="windowText" lastClr="000000"/>
                </a:solidFill>
                <a:latin typeface="Segoe UI"/>
              </a:rPr>
              <a:t>R</a:t>
            </a:r>
          </a:p>
        </p:txBody>
      </p:sp>
      <p:cxnSp>
        <p:nvCxnSpPr>
          <p:cNvPr id="61" name="Elbow Connector 27"/>
          <p:cNvCxnSpPr/>
          <p:nvPr/>
        </p:nvCxnSpPr>
        <p:spPr>
          <a:xfrm flipH="1">
            <a:off x="2538827" y="2540993"/>
            <a:ext cx="2500231" cy="610568"/>
          </a:xfrm>
          <a:prstGeom prst="straightConnector1">
            <a:avLst/>
          </a:prstGeom>
          <a:noFill/>
          <a:ln w="9525" cap="flat" cmpd="sng" algn="ctr">
            <a:solidFill>
              <a:srgbClr val="505050"/>
            </a:solidFill>
            <a:prstDash val="solid"/>
            <a:headEnd type="none"/>
            <a:tailEnd type="triangle" w="lg" len="med"/>
          </a:ln>
          <a:effectLst/>
        </p:spPr>
      </p:cxnSp>
      <p:cxnSp>
        <p:nvCxnSpPr>
          <p:cNvPr id="62" name="Elbow Connector 31"/>
          <p:cNvCxnSpPr>
            <a:stCxn id="60" idx="2"/>
            <a:endCxn id="59" idx="0"/>
          </p:cNvCxnSpPr>
          <p:nvPr/>
        </p:nvCxnSpPr>
        <p:spPr>
          <a:xfrm flipH="1">
            <a:off x="4700585" y="2540993"/>
            <a:ext cx="676944" cy="610568"/>
          </a:xfrm>
          <a:prstGeom prst="straightConnector1">
            <a:avLst/>
          </a:prstGeom>
          <a:noFill/>
          <a:ln w="9525" cap="flat" cmpd="sng" algn="ctr">
            <a:solidFill>
              <a:srgbClr val="505050"/>
            </a:solidFill>
            <a:prstDash val="solid"/>
            <a:headEnd type="none"/>
            <a:tailEnd type="triangle" w="lg" len="med"/>
          </a:ln>
          <a:effectLst/>
        </p:spPr>
      </p:cxnSp>
      <p:sp>
        <p:nvSpPr>
          <p:cNvPr id="63" name="Rectangle 62"/>
          <p:cNvSpPr/>
          <p:nvPr/>
        </p:nvSpPr>
        <p:spPr bwMode="auto">
          <a:xfrm>
            <a:off x="249631" y="4022447"/>
            <a:ext cx="5804351" cy="538511"/>
          </a:xfrm>
          <a:prstGeom prst="rect">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Spark and Hadoop</a:t>
            </a:r>
          </a:p>
        </p:txBody>
      </p:sp>
      <p:sp>
        <p:nvSpPr>
          <p:cNvPr id="64" name="Rectangle 63"/>
          <p:cNvSpPr/>
          <p:nvPr/>
        </p:nvSpPr>
        <p:spPr bwMode="auto">
          <a:xfrm>
            <a:off x="249631" y="4624234"/>
            <a:ext cx="5804351" cy="740151"/>
          </a:xfrm>
          <a:prstGeom prst="rect">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Blob Storage </a:t>
            </a:r>
          </a:p>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Data Lake Storage</a:t>
            </a:r>
          </a:p>
        </p:txBody>
      </p:sp>
      <p:sp>
        <p:nvSpPr>
          <p:cNvPr id="65" name="Rectangle 64"/>
          <p:cNvSpPr/>
          <p:nvPr/>
        </p:nvSpPr>
        <p:spPr bwMode="auto">
          <a:xfrm>
            <a:off x="2538827" y="1863223"/>
            <a:ext cx="1352906" cy="693019"/>
          </a:xfrm>
          <a:prstGeom prst="rect">
            <a:avLst/>
          </a:prstGeom>
          <a:solidFill>
            <a:srgbClr val="BAD80A"/>
          </a:solidFill>
          <a:ln w="952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r>
              <a:rPr lang="en-US" sz="1568" kern="0" dirty="0">
                <a:solidFill>
                  <a:sysClr val="windowText" lastClr="000000"/>
                </a:solidFill>
                <a:latin typeface="Segoe UI"/>
              </a:rPr>
              <a:t>Notebooks</a:t>
            </a:r>
          </a:p>
        </p:txBody>
      </p:sp>
      <p:cxnSp>
        <p:nvCxnSpPr>
          <p:cNvPr id="66" name="Elbow Connector 27"/>
          <p:cNvCxnSpPr>
            <a:stCxn id="65" idx="2"/>
          </p:cNvCxnSpPr>
          <p:nvPr/>
        </p:nvCxnSpPr>
        <p:spPr>
          <a:xfrm flipH="1">
            <a:off x="1793173" y="2556241"/>
            <a:ext cx="1422108" cy="595319"/>
          </a:xfrm>
          <a:prstGeom prst="straightConnector1">
            <a:avLst/>
          </a:prstGeom>
          <a:noFill/>
          <a:ln w="9525" cap="flat" cmpd="sng" algn="ctr">
            <a:solidFill>
              <a:srgbClr val="505050"/>
            </a:solidFill>
            <a:prstDash val="solid"/>
            <a:headEnd type="none"/>
            <a:tailEnd type="triangle" w="lg" len="med"/>
          </a:ln>
          <a:effectLst/>
        </p:spPr>
      </p:cxnSp>
      <p:sp>
        <p:nvSpPr>
          <p:cNvPr id="67" name="Rectangle 66"/>
          <p:cNvSpPr/>
          <p:nvPr/>
        </p:nvSpPr>
        <p:spPr bwMode="auto">
          <a:xfrm>
            <a:off x="249632" y="1884560"/>
            <a:ext cx="1352906" cy="693019"/>
          </a:xfrm>
          <a:prstGeom prst="rect">
            <a:avLst/>
          </a:prstGeom>
          <a:solidFill>
            <a:srgbClr val="BAD80A"/>
          </a:solidFill>
          <a:ln w="952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r>
              <a:rPr lang="en-US" sz="1568" kern="0" dirty="0">
                <a:solidFill>
                  <a:sysClr val="windowText" lastClr="000000"/>
                </a:solidFill>
                <a:latin typeface="Segoe UI"/>
              </a:rPr>
              <a:t>Scala/Java</a:t>
            </a:r>
          </a:p>
        </p:txBody>
      </p:sp>
      <p:cxnSp>
        <p:nvCxnSpPr>
          <p:cNvPr id="68" name="Elbow Connector 27"/>
          <p:cNvCxnSpPr>
            <a:stCxn id="67" idx="2"/>
          </p:cNvCxnSpPr>
          <p:nvPr/>
        </p:nvCxnSpPr>
        <p:spPr>
          <a:xfrm>
            <a:off x="926084" y="2577579"/>
            <a:ext cx="234161" cy="573981"/>
          </a:xfrm>
          <a:prstGeom prst="straightConnector1">
            <a:avLst/>
          </a:prstGeom>
          <a:noFill/>
          <a:ln w="9525" cap="flat" cmpd="sng" algn="ctr">
            <a:solidFill>
              <a:srgbClr val="505050"/>
            </a:solidFill>
            <a:prstDash val="solid"/>
            <a:headEnd type="none"/>
            <a:tailEnd type="triangle" w="lg" len="med"/>
          </a:ln>
          <a:effectLst/>
        </p:spPr>
      </p:cxnSp>
      <p:pic>
        <p:nvPicPr>
          <p:cNvPr id="70" name="Picture 69" descr="Z:\Pictures\MICROSOFT IMAGES\CloudnEnterprise_Symbols_Public_v2.02\CloudnEnterprise_Symbols_Public_v2.02\CnE_PNGs\CnE_Cloud_PNGs\HDInsight.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544636" y="67886"/>
            <a:ext cx="557160" cy="5571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park.apache.org/images/spark-logo-trademar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7296" y="625046"/>
            <a:ext cx="1117616" cy="5944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417640" y="1394924"/>
            <a:ext cx="5126996" cy="5258363"/>
          </a:xfrm>
          <a:prstGeom prst="rect">
            <a:avLst/>
          </a:prstGeom>
          <a:noFill/>
        </p:spPr>
        <p:txBody>
          <a:bodyPr wrap="square" lIns="182880" tIns="146304" rIns="182880" bIns="146304" rtlCol="0">
            <a:spAutoFit/>
          </a:bodyPr>
          <a:lstStyle/>
          <a:p>
            <a:r>
              <a:rPr lang="en-US" sz="2500" b="1" dirty="0">
                <a:latin typeface="+mj-lt"/>
              </a:rPr>
              <a:t>Hadoop</a:t>
            </a:r>
            <a:r>
              <a:rPr lang="en-US" sz="2500" dirty="0">
                <a:latin typeface="+mj-lt"/>
              </a:rPr>
              <a:t>: lingua franca for </a:t>
            </a:r>
            <a:r>
              <a:rPr lang="en-US" sz="2500" dirty="0" err="1">
                <a:latin typeface="+mj-lt"/>
              </a:rPr>
              <a:t>BigData</a:t>
            </a:r>
            <a:endParaRPr lang="en-US" sz="2500" dirty="0">
              <a:latin typeface="+mj-lt"/>
            </a:endParaRPr>
          </a:p>
          <a:p>
            <a:endParaRPr lang="en-US" sz="2500" b="1" dirty="0">
              <a:latin typeface="+mj-lt"/>
            </a:endParaRPr>
          </a:p>
          <a:p>
            <a:r>
              <a:rPr lang="en-US" sz="2500" b="1" dirty="0">
                <a:latin typeface="+mj-lt"/>
              </a:rPr>
              <a:t>Spark (Standard)</a:t>
            </a:r>
          </a:p>
          <a:p>
            <a:pPr lvl="1"/>
            <a:r>
              <a:rPr lang="en-US" sz="2500" dirty="0">
                <a:latin typeface="+mj-lt"/>
              </a:rPr>
              <a:t>Integrated notebooks experience</a:t>
            </a:r>
          </a:p>
          <a:p>
            <a:pPr lvl="1"/>
            <a:r>
              <a:rPr lang="en-US" sz="2500" dirty="0">
                <a:latin typeface="+mj-lt"/>
              </a:rPr>
              <a:t>Upgraded to latest Version 1.6</a:t>
            </a:r>
          </a:p>
          <a:p>
            <a:r>
              <a:rPr lang="en-US" sz="2500" b="1" dirty="0">
                <a:latin typeface="+mj-lt"/>
              </a:rPr>
              <a:t>R Server </a:t>
            </a:r>
          </a:p>
          <a:p>
            <a:r>
              <a:rPr lang="en-US" sz="2500" dirty="0">
                <a:latin typeface="+mj-lt"/>
              </a:rPr>
              <a:t>Leverage R skills with massively scalable algorithms and statistical functions</a:t>
            </a:r>
          </a:p>
          <a:p>
            <a:pPr lvl="1"/>
            <a:r>
              <a:rPr lang="en-US" sz="2500" dirty="0">
                <a:latin typeface="+mj-lt"/>
              </a:rPr>
              <a:t>Reuse existing R functions over multiple machines</a:t>
            </a:r>
          </a:p>
          <a:p>
            <a:pPr>
              <a:lnSpc>
                <a:spcPct val="90000"/>
              </a:lnSpc>
              <a:spcAft>
                <a:spcPts val="600"/>
              </a:spcAft>
            </a:pPr>
            <a:endParaRPr lang="en-US" sz="25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142596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3" grpId="0" animBg="1"/>
      <p:bldP spid="64" grpId="0" animBg="1"/>
      <p:bldP spid="65" grpId="0" animBg="1"/>
      <p:bldP spid="6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a:spLocks noGrp="1"/>
          </p:cNvSpPr>
          <p:nvPr>
            <p:ph type="title"/>
          </p:nvPr>
        </p:nvSpPr>
        <p:spPr>
          <a:xfrm>
            <a:off x="0" y="55176"/>
            <a:ext cx="12192000" cy="1339747"/>
          </a:xfrm>
        </p:spPr>
        <p:txBody>
          <a:bodyPr/>
          <a:lstStyle/>
          <a:p>
            <a:r>
              <a:rPr lang="en-US" b="1" spc="0" dirty="0">
                <a:ln>
                  <a:noFill/>
                </a:ln>
                <a:solidFill>
                  <a:schemeClr val="tx1"/>
                </a:solidFill>
                <a:ea typeface="Segoe UI" pitchFamily="34" charset="0"/>
              </a:rPr>
              <a:t>R Server HDInsight Architecture </a:t>
            </a:r>
            <a:endParaRPr lang="en-US" sz="2665" b="1" dirty="0">
              <a:solidFill>
                <a:schemeClr val="tx1"/>
              </a:solidFill>
            </a:endParaRPr>
          </a:p>
        </p:txBody>
      </p:sp>
      <p:cxnSp>
        <p:nvCxnSpPr>
          <p:cNvPr id="40" name="Straight Connector 39"/>
          <p:cNvCxnSpPr/>
          <p:nvPr/>
        </p:nvCxnSpPr>
        <p:spPr>
          <a:xfrm>
            <a:off x="1563556" y="3456687"/>
            <a:ext cx="1407813" cy="1610"/>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94" idx="3"/>
            <a:endCxn id="46" idx="1"/>
          </p:cNvCxnSpPr>
          <p:nvPr/>
        </p:nvCxnSpPr>
        <p:spPr>
          <a:xfrm>
            <a:off x="3497005" y="3444717"/>
            <a:ext cx="1226272" cy="2718"/>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2726825" y="2791873"/>
            <a:ext cx="1122988" cy="1262611"/>
          </a:xfrm>
          <a:prstGeom prst="rect">
            <a:avLst/>
          </a:prstGeom>
          <a:noFill/>
        </p:spPr>
      </p:pic>
      <p:sp>
        <p:nvSpPr>
          <p:cNvPr id="43" name="TextBox 42"/>
          <p:cNvSpPr txBox="1"/>
          <p:nvPr/>
        </p:nvSpPr>
        <p:spPr>
          <a:xfrm>
            <a:off x="9297090" y="4716883"/>
            <a:ext cx="965872" cy="576661"/>
          </a:xfrm>
          <a:prstGeom prst="rect">
            <a:avLst/>
          </a:prstGeom>
          <a:noFill/>
          <a:ln>
            <a:noFill/>
          </a:ln>
        </p:spPr>
        <p:txBody>
          <a:bodyPr wrap="square" rtlCol="0">
            <a:spAutoFit/>
          </a:bodyPr>
          <a:lstStyle/>
          <a:p>
            <a:pPr marL="102642" indent="-102642"/>
            <a:endParaRPr lang="en-GB" sz="771" dirty="0"/>
          </a:p>
          <a:p>
            <a:pPr marL="102642" indent="-102642"/>
            <a:endParaRPr lang="en-GB" sz="771" dirty="0"/>
          </a:p>
          <a:p>
            <a:pPr marL="102642" indent="-102642"/>
            <a:endParaRPr lang="en-GB" sz="771" dirty="0"/>
          </a:p>
          <a:p>
            <a:pPr marL="102642" indent="-102642"/>
            <a:endParaRPr lang="en-GB" sz="771" dirty="0"/>
          </a:p>
        </p:txBody>
      </p:sp>
      <p:pic>
        <p:nvPicPr>
          <p:cNvPr id="44" name="Picture 43"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755" y="5083667"/>
            <a:ext cx="269743" cy="257828"/>
          </a:xfrm>
          <a:prstGeom prst="rect">
            <a:avLst/>
          </a:prstGeom>
        </p:spPr>
      </p:pic>
      <p:pic>
        <p:nvPicPr>
          <p:cNvPr id="45" name="Picture 2" descr="http://ourednik.info/maps/wp-content/uploads/2011/05/logo.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34213" y="5358790"/>
            <a:ext cx="231455" cy="231455"/>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bwMode="auto">
          <a:xfrm>
            <a:off x="4723276" y="3174465"/>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778029" y="4247330"/>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a:xfrm>
            <a:off x="2433940" y="2572851"/>
            <a:ext cx="5396522" cy="2614237"/>
          </a:xfrm>
          <a:prstGeom prst="rect">
            <a:avLst/>
          </a:prstGeom>
          <a:noFill/>
          <a:ln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pic>
        <p:nvPicPr>
          <p:cNvPr id="49" name="Picture 48"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1759" y="3440660"/>
            <a:ext cx="413546" cy="459008"/>
          </a:xfrm>
          <a:prstGeom prst="rect">
            <a:avLst/>
          </a:prstGeom>
        </p:spPr>
      </p:pic>
      <p:grpSp>
        <p:nvGrpSpPr>
          <p:cNvPr id="50" name="Group 49"/>
          <p:cNvGrpSpPr/>
          <p:nvPr/>
        </p:nvGrpSpPr>
        <p:grpSpPr>
          <a:xfrm>
            <a:off x="4583626" y="2555193"/>
            <a:ext cx="3326732" cy="2487955"/>
            <a:chOff x="7802984" y="2013626"/>
            <a:chExt cx="3915608" cy="2970177"/>
          </a:xfrm>
        </p:grpSpPr>
        <p:grpSp>
          <p:nvGrpSpPr>
            <p:cNvPr id="51" name="Group 50"/>
            <p:cNvGrpSpPr/>
            <p:nvPr/>
          </p:nvGrpSpPr>
          <p:grpSpPr>
            <a:xfrm>
              <a:off x="7802984" y="2456677"/>
              <a:ext cx="1127008" cy="1285228"/>
              <a:chOff x="7024772" y="2437222"/>
              <a:chExt cx="1127008" cy="1285228"/>
            </a:xfrm>
          </p:grpSpPr>
          <p:sp>
            <p:nvSpPr>
              <p:cNvPr id="89" name="Rectangle 88"/>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90"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91" name="Picture 90"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2" name="Group 51"/>
            <p:cNvGrpSpPr/>
            <p:nvPr/>
          </p:nvGrpSpPr>
          <p:grpSpPr>
            <a:xfrm>
              <a:off x="8480679" y="2456677"/>
              <a:ext cx="1127008" cy="1285228"/>
              <a:chOff x="7024772" y="2437222"/>
              <a:chExt cx="1127008" cy="1285228"/>
            </a:xfrm>
          </p:grpSpPr>
          <p:sp>
            <p:nvSpPr>
              <p:cNvPr id="86" name="Rectangle 85"/>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87"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88" name="Picture 87"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3" name="Group 52"/>
            <p:cNvGrpSpPr/>
            <p:nvPr/>
          </p:nvGrpSpPr>
          <p:grpSpPr>
            <a:xfrm>
              <a:off x="9161617" y="2456677"/>
              <a:ext cx="1127008" cy="1285228"/>
              <a:chOff x="7024772" y="2437222"/>
              <a:chExt cx="1127008" cy="1285228"/>
            </a:xfrm>
          </p:grpSpPr>
          <p:sp>
            <p:nvSpPr>
              <p:cNvPr id="83" name="Rectangle 82"/>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84"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85" name="Picture 84"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4" name="Group 53"/>
            <p:cNvGrpSpPr/>
            <p:nvPr/>
          </p:nvGrpSpPr>
          <p:grpSpPr>
            <a:xfrm>
              <a:off x="9839312" y="2456677"/>
              <a:ext cx="1127008" cy="1285228"/>
              <a:chOff x="7024772" y="2437222"/>
              <a:chExt cx="1127008" cy="1285228"/>
            </a:xfrm>
          </p:grpSpPr>
          <p:sp>
            <p:nvSpPr>
              <p:cNvPr id="80" name="Rectangle 79"/>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81"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82" name="Picture 81"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5" name="Group 54"/>
            <p:cNvGrpSpPr/>
            <p:nvPr/>
          </p:nvGrpSpPr>
          <p:grpSpPr>
            <a:xfrm>
              <a:off x="10517006" y="2456677"/>
              <a:ext cx="1127008" cy="1285228"/>
              <a:chOff x="7024772" y="2437222"/>
              <a:chExt cx="1127008" cy="1285228"/>
            </a:xfrm>
          </p:grpSpPr>
          <p:sp>
            <p:nvSpPr>
              <p:cNvPr id="77" name="Rectangle 76"/>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78"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9" name="Picture 78"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6" name="Group 55"/>
            <p:cNvGrpSpPr/>
            <p:nvPr/>
          </p:nvGrpSpPr>
          <p:grpSpPr>
            <a:xfrm>
              <a:off x="7877562" y="3698575"/>
              <a:ext cx="1127008" cy="1285228"/>
              <a:chOff x="7024772" y="2437222"/>
              <a:chExt cx="1127008" cy="1285228"/>
            </a:xfrm>
          </p:grpSpPr>
          <p:sp>
            <p:nvSpPr>
              <p:cNvPr id="74" name="Rectangle 73"/>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75"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6" name="Picture 75"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7" name="Group 56"/>
            <p:cNvGrpSpPr/>
            <p:nvPr/>
          </p:nvGrpSpPr>
          <p:grpSpPr>
            <a:xfrm>
              <a:off x="8555257" y="3698575"/>
              <a:ext cx="1127008" cy="1285228"/>
              <a:chOff x="7024772" y="2437222"/>
              <a:chExt cx="1127008" cy="1285228"/>
            </a:xfrm>
          </p:grpSpPr>
          <p:sp>
            <p:nvSpPr>
              <p:cNvPr id="71" name="Rectangle 70"/>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72"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3" name="Picture 72"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8" name="Group 57"/>
            <p:cNvGrpSpPr/>
            <p:nvPr/>
          </p:nvGrpSpPr>
          <p:grpSpPr>
            <a:xfrm>
              <a:off x="9236195" y="3698575"/>
              <a:ext cx="1127008" cy="1285228"/>
              <a:chOff x="7024772" y="2437222"/>
              <a:chExt cx="1127008" cy="1285228"/>
            </a:xfrm>
          </p:grpSpPr>
          <p:sp>
            <p:nvSpPr>
              <p:cNvPr id="68" name="Rectangle 67"/>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69"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0" name="Picture 69"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9" name="Group 58"/>
            <p:cNvGrpSpPr/>
            <p:nvPr/>
          </p:nvGrpSpPr>
          <p:grpSpPr>
            <a:xfrm>
              <a:off x="9913890" y="3698575"/>
              <a:ext cx="1127008" cy="1285228"/>
              <a:chOff x="7024772" y="2437222"/>
              <a:chExt cx="1127008" cy="1285228"/>
            </a:xfrm>
          </p:grpSpPr>
          <p:sp>
            <p:nvSpPr>
              <p:cNvPr id="65" name="Rectangle 64"/>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66"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67" name="Picture 66"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60" name="Group 59"/>
            <p:cNvGrpSpPr/>
            <p:nvPr/>
          </p:nvGrpSpPr>
          <p:grpSpPr>
            <a:xfrm>
              <a:off x="10591584" y="3698575"/>
              <a:ext cx="1127008" cy="1285228"/>
              <a:chOff x="7024772" y="2437222"/>
              <a:chExt cx="1127008" cy="1285228"/>
            </a:xfrm>
          </p:grpSpPr>
          <p:sp>
            <p:nvSpPr>
              <p:cNvPr id="62" name="Rectangle 61"/>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63"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64" name="Picture 63"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sp>
          <p:nvSpPr>
            <p:cNvPr id="61" name="TextBox 60"/>
            <p:cNvSpPr txBox="1"/>
            <p:nvPr/>
          </p:nvSpPr>
          <p:spPr>
            <a:xfrm>
              <a:off x="8917916" y="2013626"/>
              <a:ext cx="1288757" cy="453485"/>
            </a:xfrm>
            <a:prstGeom prst="rect">
              <a:avLst/>
            </a:prstGeom>
            <a:noFill/>
            <a:ln>
              <a:noFill/>
            </a:ln>
          </p:spPr>
          <p:txBody>
            <a:bodyPr wrap="non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Data Nodes </a:t>
              </a:r>
            </a:p>
          </p:txBody>
        </p:sp>
      </p:grpSp>
      <p:sp>
        <p:nvSpPr>
          <p:cNvPr id="92" name="TextBox 91"/>
          <p:cNvSpPr txBox="1"/>
          <p:nvPr/>
        </p:nvSpPr>
        <p:spPr>
          <a:xfrm>
            <a:off x="2384112" y="2536865"/>
            <a:ext cx="1629430" cy="379860"/>
          </a:xfrm>
          <a:prstGeom prst="rect">
            <a:avLst/>
          </a:prstGeom>
          <a:noFill/>
          <a:ln>
            <a:noFill/>
          </a:ln>
        </p:spPr>
        <p:txBody>
          <a:bodyPr wrap="squar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Edge Node</a:t>
            </a:r>
          </a:p>
        </p:txBody>
      </p:sp>
      <p:sp>
        <p:nvSpPr>
          <p:cNvPr id="93" name="TextBox 92"/>
          <p:cNvSpPr txBox="1"/>
          <p:nvPr/>
        </p:nvSpPr>
        <p:spPr>
          <a:xfrm>
            <a:off x="2645354" y="3831645"/>
            <a:ext cx="1135798" cy="379860"/>
          </a:xfrm>
          <a:prstGeom prst="rect">
            <a:avLst/>
          </a:prstGeom>
          <a:noFill/>
          <a:ln>
            <a:noFill/>
          </a:ln>
        </p:spPr>
        <p:txBody>
          <a:bodyPr wrap="non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Head Nodes </a:t>
            </a:r>
          </a:p>
        </p:txBody>
      </p:sp>
      <p:sp>
        <p:nvSpPr>
          <p:cNvPr id="94" name="Rectangle 93"/>
          <p:cNvSpPr/>
          <p:nvPr/>
        </p:nvSpPr>
        <p:spPr bwMode="auto">
          <a:xfrm>
            <a:off x="2968063" y="3171748"/>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Elbow Connector 94"/>
          <p:cNvCxnSpPr>
            <a:stCxn id="94" idx="3"/>
            <a:endCxn id="47" idx="1"/>
          </p:cNvCxnSpPr>
          <p:nvPr/>
        </p:nvCxnSpPr>
        <p:spPr>
          <a:xfrm>
            <a:off x="3497005" y="3444719"/>
            <a:ext cx="1281027" cy="1075580"/>
          </a:xfrm>
          <a:prstGeom prst="bentConnector3">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726826" y="4516551"/>
            <a:ext cx="1558082" cy="1621"/>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7" name="Picture 9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43618" y="2704396"/>
            <a:ext cx="892873" cy="880303"/>
          </a:xfrm>
          <a:prstGeom prst="rect">
            <a:avLst/>
          </a:prstGeom>
        </p:spPr>
      </p:pic>
      <p:pic>
        <p:nvPicPr>
          <p:cNvPr id="98" name="Picture 9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43618" y="3255766"/>
            <a:ext cx="892873" cy="880303"/>
          </a:xfrm>
          <a:prstGeom prst="rect">
            <a:avLst/>
          </a:prstGeom>
        </p:spPr>
      </p:pic>
      <p:pic>
        <p:nvPicPr>
          <p:cNvPr id="99" name="Picture 9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43618" y="3839729"/>
            <a:ext cx="892873" cy="880303"/>
          </a:xfrm>
          <a:prstGeom prst="rect">
            <a:avLst/>
          </a:prstGeom>
        </p:spPr>
      </p:pic>
      <p:pic>
        <p:nvPicPr>
          <p:cNvPr id="100" name="Picture 9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47483" y="3481209"/>
            <a:ext cx="892873" cy="880303"/>
          </a:xfrm>
          <a:prstGeom prst="rect">
            <a:avLst/>
          </a:prstGeom>
        </p:spPr>
      </p:pic>
      <p:pic>
        <p:nvPicPr>
          <p:cNvPr id="101" name="Picture 10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47483" y="4065171"/>
            <a:ext cx="892873" cy="880303"/>
          </a:xfrm>
          <a:prstGeom prst="rect">
            <a:avLst/>
          </a:prstGeom>
        </p:spPr>
      </p:pic>
      <p:pic>
        <p:nvPicPr>
          <p:cNvPr id="102" name="Picture 2" descr="http://ourednik.info/maps/wp-content/uploads/2011/05/logo.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3157755" y="3102602"/>
            <a:ext cx="300682" cy="296448"/>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bwMode="auto">
          <a:xfrm>
            <a:off x="1323392" y="3557255"/>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2874403" y="3185327"/>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TextBox 104"/>
          <p:cNvSpPr txBox="1"/>
          <p:nvPr/>
        </p:nvSpPr>
        <p:spPr>
          <a:xfrm>
            <a:off x="707823" y="2497973"/>
            <a:ext cx="1297255" cy="383100"/>
          </a:xfrm>
          <a:prstGeom prst="rect">
            <a:avLst/>
          </a:prstGeom>
          <a:noFill/>
          <a:ln>
            <a:noFill/>
          </a:ln>
        </p:spPr>
        <p:txBody>
          <a:bodyPr wrap="non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Data Scientists </a:t>
            </a:r>
          </a:p>
        </p:txBody>
      </p:sp>
      <p:sp>
        <p:nvSpPr>
          <p:cNvPr id="106" name="Rectangle 105"/>
          <p:cNvSpPr/>
          <p:nvPr/>
        </p:nvSpPr>
        <p:spPr>
          <a:xfrm>
            <a:off x="641048" y="5359195"/>
            <a:ext cx="1626808" cy="248611"/>
          </a:xfrm>
          <a:prstGeom prst="rect">
            <a:avLst/>
          </a:prstGeom>
        </p:spPr>
        <p:txBody>
          <a:bodyPr wrap="none">
            <a:spAutoFit/>
          </a:bodyPr>
          <a:lstStyle/>
          <a:p>
            <a:pPr marL="102642" indent="-102642"/>
            <a:r>
              <a:rPr lang="en-GB" sz="1027" dirty="0" err="1"/>
              <a:t>RStudio</a:t>
            </a:r>
            <a:r>
              <a:rPr lang="en-GB" sz="1027" dirty="0"/>
              <a:t> Server (optional)</a:t>
            </a:r>
          </a:p>
        </p:txBody>
      </p:sp>
      <p:sp>
        <p:nvSpPr>
          <p:cNvPr id="107" name="Rectangle 106"/>
          <p:cNvSpPr/>
          <p:nvPr/>
        </p:nvSpPr>
        <p:spPr>
          <a:xfrm>
            <a:off x="641046" y="5094634"/>
            <a:ext cx="658769" cy="248611"/>
          </a:xfrm>
          <a:prstGeom prst="rect">
            <a:avLst/>
          </a:prstGeom>
        </p:spPr>
        <p:txBody>
          <a:bodyPr wrap="none">
            <a:spAutoFit/>
          </a:bodyPr>
          <a:lstStyle/>
          <a:p>
            <a:r>
              <a:rPr lang="en-GB" sz="1027" dirty="0"/>
              <a:t>R Server</a:t>
            </a:r>
          </a:p>
        </p:txBody>
      </p:sp>
      <p:sp>
        <p:nvSpPr>
          <p:cNvPr id="108" name="TextBox 107"/>
          <p:cNvSpPr txBox="1"/>
          <p:nvPr/>
        </p:nvSpPr>
        <p:spPr>
          <a:xfrm>
            <a:off x="7857169" y="2021802"/>
            <a:ext cx="4144128" cy="3095148"/>
          </a:xfrm>
          <a:prstGeom prst="rect">
            <a:avLst/>
          </a:prstGeom>
          <a:noFill/>
          <a:ln>
            <a:noFill/>
          </a:ln>
        </p:spPr>
        <p:txBody>
          <a:bodyPr wrap="square" lIns="134425" tIns="107540" rIns="134425" bIns="107540" rtlCol="0">
            <a:spAutoFit/>
          </a:bodyPr>
          <a:lstStyle/>
          <a:p>
            <a:pPr algn="ctr">
              <a:lnSpc>
                <a:spcPct val="90000"/>
              </a:lnSpc>
              <a:spcAft>
                <a:spcPts val="441"/>
              </a:spcAft>
            </a:pPr>
            <a:r>
              <a:rPr lang="en-GB" sz="1961" dirty="0">
                <a:gradFill>
                  <a:gsLst>
                    <a:gs pos="2917">
                      <a:schemeClr val="tx1"/>
                    </a:gs>
                    <a:gs pos="30000">
                      <a:schemeClr val="tx1"/>
                    </a:gs>
                  </a:gsLst>
                  <a:lin ang="5400000" scaled="0"/>
                </a:gradFill>
              </a:rPr>
              <a:t>R Server Distributed Processing:</a:t>
            </a:r>
          </a:p>
          <a:p>
            <a:pPr algn="ctr">
              <a:lnSpc>
                <a:spcPct val="300000"/>
              </a:lnSpc>
              <a:spcBef>
                <a:spcPts val="588"/>
              </a:spcBef>
              <a:spcAft>
                <a:spcPts val="588"/>
              </a:spcAft>
            </a:pPr>
            <a:r>
              <a:rPr lang="en-GB" sz="1567" dirty="0">
                <a:solidFill>
                  <a:srgbClr val="FF0000"/>
                </a:solidFill>
              </a:rPr>
              <a:t>Master R process on Edge node</a:t>
            </a:r>
            <a:endParaRPr lang="en-GB" sz="1567" dirty="0">
              <a:gradFill>
                <a:gsLst>
                  <a:gs pos="2917">
                    <a:schemeClr val="tx1"/>
                  </a:gs>
                  <a:gs pos="30000">
                    <a:schemeClr val="tx1"/>
                  </a:gs>
                </a:gsLst>
                <a:lin ang="5400000" scaled="0"/>
              </a:gradFill>
            </a:endParaRPr>
          </a:p>
          <a:p>
            <a:pPr algn="ctr">
              <a:lnSpc>
                <a:spcPct val="300000"/>
              </a:lnSpc>
              <a:spcBef>
                <a:spcPts val="588"/>
              </a:spcBef>
              <a:spcAft>
                <a:spcPts val="588"/>
              </a:spcAft>
            </a:pPr>
            <a:r>
              <a:rPr lang="en-GB" sz="1567" dirty="0">
                <a:solidFill>
                  <a:srgbClr val="FF0000"/>
                </a:solidFill>
              </a:rPr>
              <a:t>Apache YARN and Spark </a:t>
            </a:r>
            <a:endParaRPr lang="en-GB" sz="1567" dirty="0">
              <a:gradFill>
                <a:gsLst>
                  <a:gs pos="2917">
                    <a:schemeClr val="tx1"/>
                  </a:gs>
                  <a:gs pos="30000">
                    <a:schemeClr val="tx1"/>
                  </a:gs>
                </a:gsLst>
                <a:lin ang="5400000" scaled="0"/>
              </a:gradFill>
            </a:endParaRPr>
          </a:p>
          <a:p>
            <a:pPr algn="ctr">
              <a:lnSpc>
                <a:spcPct val="300000"/>
              </a:lnSpc>
              <a:spcBef>
                <a:spcPts val="588"/>
              </a:spcBef>
              <a:spcAft>
                <a:spcPts val="588"/>
              </a:spcAft>
            </a:pPr>
            <a:r>
              <a:rPr lang="en-GB" sz="1567" dirty="0">
                <a:solidFill>
                  <a:srgbClr val="FF0000"/>
                </a:solidFill>
              </a:rPr>
              <a:t>Worker R processes on Data nodes</a:t>
            </a:r>
            <a:endParaRPr lang="en-GB" sz="1567" dirty="0">
              <a:gradFill>
                <a:gsLst>
                  <a:gs pos="2917">
                    <a:schemeClr val="tx1"/>
                  </a:gs>
                  <a:gs pos="30000">
                    <a:schemeClr val="tx1"/>
                  </a:gs>
                </a:gsLst>
                <a:lin ang="5400000" scaled="0"/>
              </a:gradFill>
            </a:endParaRPr>
          </a:p>
        </p:txBody>
      </p:sp>
      <p:sp>
        <p:nvSpPr>
          <p:cNvPr id="109" name="Rectangle 108"/>
          <p:cNvSpPr/>
          <p:nvPr/>
        </p:nvSpPr>
        <p:spPr bwMode="auto">
          <a:xfrm>
            <a:off x="2970405" y="1778005"/>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0"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2378921" y="3986963"/>
            <a:ext cx="1122988" cy="1262611"/>
          </a:xfrm>
          <a:prstGeom prst="rect">
            <a:avLst/>
          </a:prstGeom>
          <a:noFill/>
        </p:spPr>
      </p:pic>
      <p:pic>
        <p:nvPicPr>
          <p:cNvPr id="111"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3116044" y="3983996"/>
            <a:ext cx="1122988" cy="1262611"/>
          </a:xfrm>
          <a:prstGeom prst="rect">
            <a:avLst/>
          </a:prstGeom>
          <a:noFill/>
        </p:spPr>
      </p:pic>
      <p:pic>
        <p:nvPicPr>
          <p:cNvPr id="112" name="Picture 11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47483" y="2929837"/>
            <a:ext cx="892873" cy="880303"/>
          </a:xfrm>
          <a:prstGeom prst="rect">
            <a:avLst/>
          </a:prstGeom>
        </p:spPr>
      </p:pic>
      <p:sp>
        <p:nvSpPr>
          <p:cNvPr id="113" name="Right Arrow 112"/>
          <p:cNvSpPr/>
          <p:nvPr/>
        </p:nvSpPr>
        <p:spPr bwMode="auto">
          <a:xfrm rot="5400000">
            <a:off x="9711466" y="3348096"/>
            <a:ext cx="387406" cy="2355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961" b="1" dirty="0" err="1">
              <a:solidFill>
                <a:schemeClr val="bg1"/>
              </a:solidFill>
              <a:latin typeface="+mj-lt"/>
              <a:ea typeface="Segoe UI" pitchFamily="34" charset="0"/>
              <a:cs typeface="Segoe UI" pitchFamily="34" charset="0"/>
            </a:endParaRPr>
          </a:p>
        </p:txBody>
      </p:sp>
      <p:sp>
        <p:nvSpPr>
          <p:cNvPr id="114" name="Right Arrow 113"/>
          <p:cNvSpPr/>
          <p:nvPr/>
        </p:nvSpPr>
        <p:spPr bwMode="auto">
          <a:xfrm rot="5400000">
            <a:off x="9711466" y="4182042"/>
            <a:ext cx="387406" cy="2355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961" b="1" dirty="0" err="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2452084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5" name="Chart 24"/>
          <p:cNvGraphicFramePr/>
          <p:nvPr>
            <p:extLst>
              <p:ext uri="{D42A27DB-BD31-4B8C-83A1-F6EECF244321}">
                <p14:modId xmlns:p14="http://schemas.microsoft.com/office/powerpoint/2010/main" val="216933414"/>
              </p:ext>
            </p:extLst>
          </p:nvPr>
        </p:nvGraphicFramePr>
        <p:xfrm>
          <a:off x="5742068" y="844671"/>
          <a:ext cx="4493474" cy="550134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solidFill>
                  <a:schemeClr val="tx1"/>
                </a:solidFill>
              </a:rPr>
              <a:t>Faster data, faster results</a:t>
            </a:r>
          </a:p>
        </p:txBody>
      </p:sp>
      <p:sp>
        <p:nvSpPr>
          <p:cNvPr id="48" name="TextBox 47"/>
          <p:cNvSpPr txBox="1"/>
          <p:nvPr/>
        </p:nvSpPr>
        <p:spPr>
          <a:xfrm>
            <a:off x="8083793" y="2798480"/>
            <a:ext cx="3937687" cy="488797"/>
          </a:xfrm>
          <a:prstGeom prst="rect">
            <a:avLst/>
          </a:prstGeom>
          <a:noFill/>
        </p:spPr>
        <p:txBody>
          <a:bodyPr wrap="square" lIns="0" tIns="0" rIns="0" bIns="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4"/>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a:spcBef>
                <a:spcPts val="1200"/>
              </a:spcBef>
              <a:buNone/>
            </a:pPr>
            <a:r>
              <a:rPr lang="en-US" sz="1765" dirty="0">
                <a:solidFill>
                  <a:schemeClr val="tx1"/>
                </a:solidFill>
              </a:rPr>
              <a:t>Spark is fast not just for in-memory, but for on-disk computation too.</a:t>
            </a:r>
          </a:p>
        </p:txBody>
      </p:sp>
      <p:sp>
        <p:nvSpPr>
          <p:cNvPr id="50" name="TextBox 49"/>
          <p:cNvSpPr txBox="1"/>
          <p:nvPr/>
        </p:nvSpPr>
        <p:spPr>
          <a:xfrm>
            <a:off x="6252653" y="6191706"/>
            <a:ext cx="3390936" cy="511939"/>
          </a:xfrm>
          <a:prstGeom prst="rect">
            <a:avLst/>
          </a:prstGeom>
          <a:noFill/>
        </p:spPr>
        <p:txBody>
          <a:bodyPr wrap="square" lIns="89642" tIns="146284" rIns="182854" bIns="146284" rtlCol="0">
            <a:noAutofit/>
          </a:bodyPr>
          <a:lstStyle/>
          <a:p>
            <a:pPr defTabSz="914225">
              <a:lnSpc>
                <a:spcPct val="90000"/>
              </a:lnSpc>
              <a:spcAft>
                <a:spcPts val="600"/>
              </a:spcAft>
            </a:pPr>
            <a:r>
              <a:rPr lang="en-US" sz="1765" u="sng" dirty="0">
                <a:hlinkClick r:id="rId5"/>
              </a:rPr>
              <a:t>tinyurl.com/spark-sort</a:t>
            </a:r>
            <a:endParaRPr lang="en-US" sz="1765" u="sng" dirty="0"/>
          </a:p>
        </p:txBody>
      </p:sp>
      <p:grpSp>
        <p:nvGrpSpPr>
          <p:cNvPr id="7" name="Group 6"/>
          <p:cNvGrpSpPr/>
          <p:nvPr/>
        </p:nvGrpSpPr>
        <p:grpSpPr>
          <a:xfrm>
            <a:off x="529472" y="1354173"/>
            <a:ext cx="4552319" cy="4370160"/>
            <a:chOff x="3726876" y="1347762"/>
            <a:chExt cx="4550251" cy="4814077"/>
          </a:xfrm>
        </p:grpSpPr>
        <p:grpSp>
          <p:nvGrpSpPr>
            <p:cNvPr id="8" name="Group 7"/>
            <p:cNvGrpSpPr/>
            <p:nvPr/>
          </p:nvGrpSpPr>
          <p:grpSpPr>
            <a:xfrm>
              <a:off x="3927148" y="1347762"/>
              <a:ext cx="4349979" cy="4814077"/>
              <a:chOff x="1688908" y="1730229"/>
              <a:chExt cx="4349979" cy="4814077"/>
            </a:xfrm>
          </p:grpSpPr>
          <p:grpSp>
            <p:nvGrpSpPr>
              <p:cNvPr id="10" name="Group 9"/>
              <p:cNvGrpSpPr/>
              <p:nvPr/>
            </p:nvGrpSpPr>
            <p:grpSpPr>
              <a:xfrm>
                <a:off x="1688908" y="1730229"/>
                <a:ext cx="4111391" cy="4814077"/>
                <a:chOff x="1688908" y="1839413"/>
                <a:chExt cx="4111391" cy="4814077"/>
              </a:xfrm>
            </p:grpSpPr>
            <p:sp>
              <p:nvSpPr>
                <p:cNvPr id="12" name="TextBox 11"/>
                <p:cNvSpPr txBox="1"/>
                <p:nvPr/>
              </p:nvSpPr>
              <p:spPr>
                <a:xfrm>
                  <a:off x="2504368" y="6147558"/>
                  <a:ext cx="3118509" cy="505932"/>
                </a:xfrm>
                <a:prstGeom prst="rect">
                  <a:avLst/>
                </a:prstGeom>
                <a:noFill/>
              </p:spPr>
              <p:txBody>
                <a:bodyPr wrap="none" lIns="182854" tIns="146284" rIns="182854" bIns="146284" rtlCol="0">
                  <a:noAutofit/>
                </a:bodyPr>
                <a:lstStyle/>
                <a:p>
                  <a:pPr defTabSz="914225">
                    <a:lnSpc>
                      <a:spcPct val="90000"/>
                    </a:lnSpc>
                    <a:spcAft>
                      <a:spcPts val="600"/>
                    </a:spcAft>
                  </a:pPr>
                  <a:r>
                    <a:rPr lang="en-US" sz="1765" b="1" dirty="0"/>
                    <a:t>Logistic regression</a:t>
                  </a:r>
                </a:p>
              </p:txBody>
            </p:sp>
            <p:grpSp>
              <p:nvGrpSpPr>
                <p:cNvPr id="13" name="Group 12"/>
                <p:cNvGrpSpPr/>
                <p:nvPr/>
              </p:nvGrpSpPr>
              <p:grpSpPr>
                <a:xfrm>
                  <a:off x="1688908" y="1839413"/>
                  <a:ext cx="4111391" cy="4637963"/>
                  <a:chOff x="3258400" y="1719618"/>
                  <a:chExt cx="4111391" cy="4637963"/>
                </a:xfrm>
              </p:grpSpPr>
              <p:cxnSp>
                <p:nvCxnSpPr>
                  <p:cNvPr id="14" name="Straight Connector 13"/>
                  <p:cNvCxnSpPr/>
                  <p:nvPr/>
                </p:nvCxnSpPr>
                <p:spPr>
                  <a:xfrm>
                    <a:off x="3944203" y="1719618"/>
                    <a:ext cx="0" cy="42853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44203" y="6005015"/>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944203" y="368717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944203" y="312988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44203" y="4292221"/>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944203" y="488135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44203" y="547047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44203" y="1965278"/>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44203" y="2577153"/>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258400" y="1719618"/>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140</a:t>
                    </a:r>
                  </a:p>
                </p:txBody>
              </p:sp>
              <p:sp>
                <p:nvSpPr>
                  <p:cNvPr id="24" name="TextBox 23"/>
                  <p:cNvSpPr txBox="1"/>
                  <p:nvPr/>
                </p:nvSpPr>
                <p:spPr>
                  <a:xfrm>
                    <a:off x="3258400" y="2349690"/>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120</a:t>
                    </a:r>
                  </a:p>
                </p:txBody>
              </p:sp>
              <p:sp>
                <p:nvSpPr>
                  <p:cNvPr id="26" name="TextBox 25"/>
                  <p:cNvSpPr txBox="1"/>
                  <p:nvPr/>
                </p:nvSpPr>
                <p:spPr>
                  <a:xfrm>
                    <a:off x="3258400" y="288195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100</a:t>
                    </a:r>
                  </a:p>
                </p:txBody>
              </p:sp>
              <p:sp>
                <p:nvSpPr>
                  <p:cNvPr id="27" name="TextBox 26"/>
                  <p:cNvSpPr txBox="1"/>
                  <p:nvPr/>
                </p:nvSpPr>
                <p:spPr>
                  <a:xfrm>
                    <a:off x="3357346" y="3408536"/>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80</a:t>
                    </a:r>
                  </a:p>
                </p:txBody>
              </p:sp>
              <p:sp>
                <p:nvSpPr>
                  <p:cNvPr id="28" name="TextBox 27"/>
                  <p:cNvSpPr txBox="1"/>
                  <p:nvPr/>
                </p:nvSpPr>
                <p:spPr>
                  <a:xfrm>
                    <a:off x="3357346" y="465161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40</a:t>
                    </a:r>
                  </a:p>
                </p:txBody>
              </p:sp>
              <p:sp>
                <p:nvSpPr>
                  <p:cNvPr id="29" name="TextBox 28"/>
                  <p:cNvSpPr txBox="1"/>
                  <p:nvPr/>
                </p:nvSpPr>
                <p:spPr>
                  <a:xfrm>
                    <a:off x="3357346" y="5186149"/>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20</a:t>
                    </a:r>
                  </a:p>
                </p:txBody>
              </p:sp>
              <p:sp>
                <p:nvSpPr>
                  <p:cNvPr id="30" name="TextBox 29"/>
                  <p:cNvSpPr txBox="1"/>
                  <p:nvPr/>
                </p:nvSpPr>
                <p:spPr>
                  <a:xfrm>
                    <a:off x="3500643" y="5727511"/>
                    <a:ext cx="498143"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0</a:t>
                    </a:r>
                  </a:p>
                </p:txBody>
              </p:sp>
              <p:sp>
                <p:nvSpPr>
                  <p:cNvPr id="31" name="TextBox 30"/>
                  <p:cNvSpPr txBox="1"/>
                  <p:nvPr/>
                </p:nvSpPr>
                <p:spPr>
                  <a:xfrm>
                    <a:off x="3357346" y="4046564"/>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60</a:t>
                    </a:r>
                  </a:p>
                </p:txBody>
              </p:sp>
              <p:sp>
                <p:nvSpPr>
                  <p:cNvPr id="32" name="Rectangle 31"/>
                  <p:cNvSpPr/>
                  <p:nvPr/>
                </p:nvSpPr>
                <p:spPr bwMode="auto">
                  <a:xfrm>
                    <a:off x="4544704" y="2804617"/>
                    <a:ext cx="818866" cy="32003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3" name="Rectangle 32"/>
                  <p:cNvSpPr/>
                  <p:nvPr/>
                </p:nvSpPr>
                <p:spPr bwMode="auto">
                  <a:xfrm>
                    <a:off x="6114197" y="5945875"/>
                    <a:ext cx="941696" cy="5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4" name="TextBox 33"/>
                  <p:cNvSpPr txBox="1"/>
                  <p:nvPr/>
                </p:nvSpPr>
                <p:spPr>
                  <a:xfrm>
                    <a:off x="4258108" y="2292650"/>
                    <a:ext cx="1375006" cy="485985"/>
                  </a:xfrm>
                  <a:prstGeom prst="rect">
                    <a:avLst/>
                  </a:prstGeom>
                  <a:solidFill>
                    <a:schemeClr val="bg1"/>
                  </a:solidFill>
                </p:spPr>
                <p:txBody>
                  <a:bodyPr wrap="none" lIns="182854" tIns="146284" rIns="182854" bIns="146284" rtlCol="0">
                    <a:noAutofit/>
                  </a:bodyPr>
                  <a:lstStyle/>
                  <a:p>
                    <a:pPr defTabSz="914225">
                      <a:lnSpc>
                        <a:spcPct val="90000"/>
                      </a:lnSpc>
                      <a:spcAft>
                        <a:spcPts val="600"/>
                      </a:spcAft>
                    </a:pPr>
                    <a:r>
                      <a:rPr lang="en-US" sz="2400" dirty="0"/>
                      <a:t>Hadoop</a:t>
                    </a:r>
                  </a:p>
                </p:txBody>
              </p:sp>
              <p:sp>
                <p:nvSpPr>
                  <p:cNvPr id="35" name="TextBox 34"/>
                  <p:cNvSpPr txBox="1"/>
                  <p:nvPr/>
                </p:nvSpPr>
                <p:spPr>
                  <a:xfrm>
                    <a:off x="6059605" y="5443181"/>
                    <a:ext cx="914400" cy="914400"/>
                  </a:xfrm>
                  <a:prstGeom prst="rect">
                    <a:avLst/>
                  </a:prstGeom>
                  <a:noFill/>
                </p:spPr>
                <p:txBody>
                  <a:bodyPr wrap="none" lIns="182854" tIns="146284" rIns="182854" bIns="146284" rtlCol="0">
                    <a:noAutofit/>
                  </a:bodyPr>
                  <a:lstStyle/>
                  <a:p>
                    <a:pPr defTabSz="914225">
                      <a:lnSpc>
                        <a:spcPct val="90000"/>
                      </a:lnSpc>
                      <a:spcAft>
                        <a:spcPts val="600"/>
                      </a:spcAft>
                    </a:pPr>
                    <a:r>
                      <a:rPr lang="en-US" sz="2400" dirty="0"/>
                      <a:t>Spark </a:t>
                    </a:r>
                  </a:p>
                </p:txBody>
              </p:sp>
            </p:grpSp>
          </p:grpSp>
          <p:sp>
            <p:nvSpPr>
              <p:cNvPr id="11" name="TextBox 10"/>
              <p:cNvSpPr txBox="1"/>
              <p:nvPr/>
            </p:nvSpPr>
            <p:spPr>
              <a:xfrm>
                <a:off x="5357014" y="5635033"/>
                <a:ext cx="681873" cy="481256"/>
              </a:xfrm>
              <a:prstGeom prst="rect">
                <a:avLst/>
              </a:prstGeom>
              <a:noFill/>
            </p:spPr>
            <p:txBody>
              <a:bodyPr wrap="none" lIns="182854" tIns="146284" rIns="182854" bIns="146284" rtlCol="0">
                <a:noAutofit/>
              </a:bodyPr>
              <a:lstStyle/>
              <a:p>
                <a:pPr defTabSz="914225">
                  <a:lnSpc>
                    <a:spcPct val="90000"/>
                  </a:lnSpc>
                  <a:spcAft>
                    <a:spcPts val="600"/>
                  </a:spcAft>
                </a:pPr>
                <a:r>
                  <a:rPr lang="en-US" sz="2000" dirty="0"/>
                  <a:t>0.9</a:t>
                </a:r>
              </a:p>
            </p:txBody>
          </p:sp>
        </p:grpSp>
        <p:sp>
          <p:nvSpPr>
            <p:cNvPr id="9" name="TextBox 8"/>
            <p:cNvSpPr txBox="1"/>
            <p:nvPr/>
          </p:nvSpPr>
          <p:spPr>
            <a:xfrm rot="16200000">
              <a:off x="2398118" y="3354923"/>
              <a:ext cx="2992280" cy="334764"/>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nSpc>
                  <a:spcPct val="90000"/>
                </a:lnSpc>
                <a:spcAft>
                  <a:spcPts val="600"/>
                </a:spcAft>
              </a:pPr>
              <a:r>
                <a:rPr lang="en-US" sz="1765" b="1" dirty="0">
                  <a:solidFill>
                    <a:schemeClr val="tx1"/>
                  </a:solidFill>
                </a:rPr>
                <a:t>Running time(s)</a:t>
              </a:r>
            </a:p>
          </p:txBody>
        </p:sp>
      </p:grpSp>
      <p:sp>
        <p:nvSpPr>
          <p:cNvPr id="36" name="TextBox 35"/>
          <p:cNvSpPr txBox="1"/>
          <p:nvPr/>
        </p:nvSpPr>
        <p:spPr>
          <a:xfrm>
            <a:off x="646552" y="5721164"/>
            <a:ext cx="4448966" cy="633625"/>
          </a:xfrm>
          <a:prstGeom prst="rect">
            <a:avLst/>
          </a:prstGeom>
          <a:ln>
            <a:noFill/>
          </a:ln>
        </p:spPr>
        <p:txBody>
          <a:bodyPr wrap="square">
            <a:spAutoFit/>
          </a:bodyPr>
          <a:lstStyle>
            <a:defPPr>
              <a:defRPr lang="en-US"/>
            </a:defPPr>
            <a:lvl2pPr marL="110493" lvl="1" defTabSz="913770" fontAlgn="base">
              <a:lnSpc>
                <a:spcPct val="90000"/>
              </a:lnSpc>
              <a:spcBef>
                <a:spcPts val="588"/>
              </a:spcBef>
              <a:spcAft>
                <a:spcPts val="600"/>
              </a:spcAft>
              <a:buClr>
                <a:srgbClr val="68217A">
                  <a:lumMod val="50000"/>
                </a:srgbClr>
              </a:buClr>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defTabSz="914225"/>
            <a:r>
              <a:rPr lang="en-US" sz="1765" dirty="0"/>
              <a:t>Logistic regression on a 100-node cluster with 100 GB of data.</a:t>
            </a:r>
          </a:p>
        </p:txBody>
      </p:sp>
      <p:sp>
        <p:nvSpPr>
          <p:cNvPr id="3" name="Rectangle 2"/>
          <p:cNvSpPr/>
          <p:nvPr/>
        </p:nvSpPr>
        <p:spPr>
          <a:xfrm>
            <a:off x="8083793" y="1377660"/>
            <a:ext cx="3684849" cy="1143543"/>
          </a:xfrm>
          <a:prstGeom prst="rect">
            <a:avLst/>
          </a:prstGeom>
        </p:spPr>
        <p:txBody>
          <a:bodyPr wrap="square">
            <a:spAutoFit/>
          </a:bodyPr>
          <a:lstStyle/>
          <a:p>
            <a:pPr defTabSz="914225">
              <a:lnSpc>
                <a:spcPct val="90000"/>
              </a:lnSpc>
              <a:spcAft>
                <a:spcPts val="600"/>
              </a:spcAft>
            </a:pPr>
            <a:r>
              <a:rPr lang="en-US" sz="1765" dirty="0"/>
              <a:t>Spark is the 2014 Sort Benchmark winner.</a:t>
            </a:r>
          </a:p>
          <a:p>
            <a:pPr defTabSz="914225">
              <a:lnSpc>
                <a:spcPct val="90000"/>
              </a:lnSpc>
              <a:spcAft>
                <a:spcPts val="600"/>
              </a:spcAft>
            </a:pPr>
            <a:r>
              <a:rPr lang="en-US" sz="1765" dirty="0"/>
              <a:t>3x faster than 2013 winner (Hadoop).</a:t>
            </a:r>
          </a:p>
        </p:txBody>
      </p:sp>
      <p:cxnSp>
        <p:nvCxnSpPr>
          <p:cNvPr id="6" name="Straight Connector 5"/>
          <p:cNvCxnSpPr/>
          <p:nvPr/>
        </p:nvCxnSpPr>
        <p:spPr>
          <a:xfrm flipV="1">
            <a:off x="5436012" y="1214636"/>
            <a:ext cx="0" cy="5233214"/>
          </a:xfrm>
          <a:prstGeom prst="line">
            <a:avLst/>
          </a:prstGeom>
          <a:ln w="254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781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bg1"/>
                </a:solidFill>
              </a:rPr>
              <a:t>Spark v. MapReduce</a:t>
            </a:r>
          </a:p>
        </p:txBody>
      </p:sp>
      <p:pic>
        <p:nvPicPr>
          <p:cNvPr id="18" name="Picture 2" descr="http://spark.apache.org/images/spark-logo-tradem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8589" y="221554"/>
            <a:ext cx="1530836" cy="8142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457580" y="1560930"/>
            <a:ext cx="5621845" cy="5296584"/>
          </a:xfrm>
          <a:prstGeom prst="rect">
            <a:avLst/>
          </a:prstGeom>
          <a:noFill/>
        </p:spPr>
        <p:txBody>
          <a:bodyPr wrap="square" lIns="179285" tIns="143428" rIns="179285" bIns="143428" rtlCol="0">
            <a:noAutofit/>
          </a:bodyPr>
          <a:lstStyle/>
          <a:p>
            <a:pPr marL="336145"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How??</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Caching data to memory can avoid extra reads to disk</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Scheduling of tasks from 15 – 20 s to 15 – 20 </a:t>
            </a:r>
            <a:r>
              <a:rPr lang="en-US" sz="1765" dirty="0" err="1">
                <a:latin typeface="+mj-lt"/>
                <a:ea typeface="Segoe UI Black" panose="020B0A02040204020203" pitchFamily="34" charset="0"/>
                <a:cs typeface="Segoe UI Black" panose="020B0A02040204020203" pitchFamily="34" charset="0"/>
              </a:rPr>
              <a:t>ms</a:t>
            </a:r>
            <a:endParaRPr lang="en-US" sz="1765" dirty="0">
              <a:latin typeface="+mj-lt"/>
              <a:ea typeface="Segoe UI Black" panose="020B0A02040204020203" pitchFamily="34" charset="0"/>
              <a:cs typeface="Segoe UI Black" panose="020B0A02040204020203" pitchFamily="34" charset="0"/>
            </a:endParaRP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Resources are dedicated to the entire life of the application</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Can link multiple maps and reduces together without having to rewrite intermediate data to HDFS</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Every reduce doesn’t require a map</a:t>
            </a:r>
          </a:p>
        </p:txBody>
      </p:sp>
      <p:grpSp>
        <p:nvGrpSpPr>
          <p:cNvPr id="7" name="Group 6"/>
          <p:cNvGrpSpPr/>
          <p:nvPr/>
        </p:nvGrpSpPr>
        <p:grpSpPr>
          <a:xfrm>
            <a:off x="520683" y="1696924"/>
            <a:ext cx="4552319" cy="4370160"/>
            <a:chOff x="3726876" y="1347762"/>
            <a:chExt cx="4550251" cy="4814077"/>
          </a:xfrm>
        </p:grpSpPr>
        <p:grpSp>
          <p:nvGrpSpPr>
            <p:cNvPr id="8" name="Group 7"/>
            <p:cNvGrpSpPr/>
            <p:nvPr/>
          </p:nvGrpSpPr>
          <p:grpSpPr>
            <a:xfrm>
              <a:off x="3927148" y="1347762"/>
              <a:ext cx="4349979" cy="4814077"/>
              <a:chOff x="1688908" y="1730229"/>
              <a:chExt cx="4349979" cy="4814077"/>
            </a:xfrm>
          </p:grpSpPr>
          <p:grpSp>
            <p:nvGrpSpPr>
              <p:cNvPr id="10" name="Group 9"/>
              <p:cNvGrpSpPr/>
              <p:nvPr/>
            </p:nvGrpSpPr>
            <p:grpSpPr>
              <a:xfrm>
                <a:off x="1688908" y="1730229"/>
                <a:ext cx="4111391" cy="4814077"/>
                <a:chOff x="1688908" y="1839413"/>
                <a:chExt cx="4111391" cy="4814077"/>
              </a:xfrm>
            </p:grpSpPr>
            <p:sp>
              <p:nvSpPr>
                <p:cNvPr id="12" name="TextBox 11"/>
                <p:cNvSpPr txBox="1"/>
                <p:nvPr/>
              </p:nvSpPr>
              <p:spPr>
                <a:xfrm>
                  <a:off x="2504368" y="6147558"/>
                  <a:ext cx="3118509" cy="505932"/>
                </a:xfrm>
                <a:prstGeom prst="rect">
                  <a:avLst/>
                </a:prstGeom>
                <a:noFill/>
              </p:spPr>
              <p:txBody>
                <a:bodyPr wrap="none" lIns="182854" tIns="146284" rIns="182854" bIns="146284" rtlCol="0">
                  <a:noAutofit/>
                </a:bodyPr>
                <a:lstStyle/>
                <a:p>
                  <a:pPr defTabSz="914225">
                    <a:lnSpc>
                      <a:spcPct val="90000"/>
                    </a:lnSpc>
                    <a:spcAft>
                      <a:spcPts val="600"/>
                    </a:spcAft>
                  </a:pPr>
                  <a:r>
                    <a:rPr lang="en-US" sz="1765" b="1" dirty="0"/>
                    <a:t>Logistic regression</a:t>
                  </a:r>
                </a:p>
              </p:txBody>
            </p:sp>
            <p:grpSp>
              <p:nvGrpSpPr>
                <p:cNvPr id="13" name="Group 12"/>
                <p:cNvGrpSpPr/>
                <p:nvPr/>
              </p:nvGrpSpPr>
              <p:grpSpPr>
                <a:xfrm>
                  <a:off x="1688908" y="1839413"/>
                  <a:ext cx="4111391" cy="4637963"/>
                  <a:chOff x="3258400" y="1719618"/>
                  <a:chExt cx="4111391" cy="4637963"/>
                </a:xfrm>
              </p:grpSpPr>
              <p:cxnSp>
                <p:nvCxnSpPr>
                  <p:cNvPr id="14" name="Straight Connector 13"/>
                  <p:cNvCxnSpPr/>
                  <p:nvPr/>
                </p:nvCxnSpPr>
                <p:spPr>
                  <a:xfrm>
                    <a:off x="3944203" y="1719618"/>
                    <a:ext cx="0" cy="42853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44203" y="6005015"/>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944203" y="368717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944203" y="312988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944203" y="4292221"/>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44203" y="488135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44203" y="547047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44203" y="1965278"/>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944203" y="2577153"/>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258400" y="1719618"/>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140</a:t>
                    </a:r>
                  </a:p>
                </p:txBody>
              </p:sp>
              <p:sp>
                <p:nvSpPr>
                  <p:cNvPr id="26" name="TextBox 25"/>
                  <p:cNvSpPr txBox="1"/>
                  <p:nvPr/>
                </p:nvSpPr>
                <p:spPr>
                  <a:xfrm>
                    <a:off x="3258400" y="2349690"/>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120</a:t>
                    </a:r>
                  </a:p>
                </p:txBody>
              </p:sp>
              <p:sp>
                <p:nvSpPr>
                  <p:cNvPr id="27" name="TextBox 26"/>
                  <p:cNvSpPr txBox="1"/>
                  <p:nvPr/>
                </p:nvSpPr>
                <p:spPr>
                  <a:xfrm>
                    <a:off x="3258400" y="288195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100</a:t>
                    </a:r>
                  </a:p>
                </p:txBody>
              </p:sp>
              <p:sp>
                <p:nvSpPr>
                  <p:cNvPr id="28" name="TextBox 27"/>
                  <p:cNvSpPr txBox="1"/>
                  <p:nvPr/>
                </p:nvSpPr>
                <p:spPr>
                  <a:xfrm>
                    <a:off x="3357346" y="340284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80</a:t>
                    </a:r>
                  </a:p>
                </p:txBody>
              </p:sp>
              <p:sp>
                <p:nvSpPr>
                  <p:cNvPr id="29" name="TextBox 28"/>
                  <p:cNvSpPr txBox="1"/>
                  <p:nvPr/>
                </p:nvSpPr>
                <p:spPr>
                  <a:xfrm>
                    <a:off x="3357346" y="465161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40</a:t>
                    </a:r>
                  </a:p>
                </p:txBody>
              </p:sp>
              <p:sp>
                <p:nvSpPr>
                  <p:cNvPr id="30" name="TextBox 29"/>
                  <p:cNvSpPr txBox="1"/>
                  <p:nvPr/>
                </p:nvSpPr>
                <p:spPr>
                  <a:xfrm>
                    <a:off x="3357346" y="5186149"/>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20</a:t>
                    </a:r>
                  </a:p>
                </p:txBody>
              </p:sp>
              <p:sp>
                <p:nvSpPr>
                  <p:cNvPr id="31" name="TextBox 30"/>
                  <p:cNvSpPr txBox="1"/>
                  <p:nvPr/>
                </p:nvSpPr>
                <p:spPr>
                  <a:xfrm>
                    <a:off x="3500643" y="5727511"/>
                    <a:ext cx="498143"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0</a:t>
                    </a:r>
                  </a:p>
                </p:txBody>
              </p:sp>
              <p:sp>
                <p:nvSpPr>
                  <p:cNvPr id="32" name="TextBox 31"/>
                  <p:cNvSpPr txBox="1"/>
                  <p:nvPr/>
                </p:nvSpPr>
                <p:spPr>
                  <a:xfrm>
                    <a:off x="3357346" y="4046564"/>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60</a:t>
                    </a:r>
                  </a:p>
                </p:txBody>
              </p:sp>
              <p:sp>
                <p:nvSpPr>
                  <p:cNvPr id="33" name="Rectangle 32"/>
                  <p:cNvSpPr/>
                  <p:nvPr/>
                </p:nvSpPr>
                <p:spPr bwMode="auto">
                  <a:xfrm>
                    <a:off x="4544704" y="2804617"/>
                    <a:ext cx="818866" cy="32003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4" name="Rectangle 33"/>
                  <p:cNvSpPr/>
                  <p:nvPr/>
                </p:nvSpPr>
                <p:spPr bwMode="auto">
                  <a:xfrm>
                    <a:off x="6114197" y="5945875"/>
                    <a:ext cx="941696" cy="5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5" name="TextBox 34"/>
                  <p:cNvSpPr txBox="1"/>
                  <p:nvPr/>
                </p:nvSpPr>
                <p:spPr>
                  <a:xfrm>
                    <a:off x="4258108" y="2292650"/>
                    <a:ext cx="1375006" cy="485985"/>
                  </a:xfrm>
                  <a:prstGeom prst="rect">
                    <a:avLst/>
                  </a:prstGeom>
                  <a:solidFill>
                    <a:schemeClr val="bg1"/>
                  </a:solidFill>
                </p:spPr>
                <p:txBody>
                  <a:bodyPr wrap="none" lIns="182854" tIns="146284" rIns="182854" bIns="146284" rtlCol="0">
                    <a:noAutofit/>
                  </a:bodyPr>
                  <a:lstStyle/>
                  <a:p>
                    <a:pPr defTabSz="914225">
                      <a:lnSpc>
                        <a:spcPct val="90000"/>
                      </a:lnSpc>
                      <a:spcAft>
                        <a:spcPts val="600"/>
                      </a:spcAft>
                    </a:pPr>
                    <a:r>
                      <a:rPr lang="en-US" sz="2400" dirty="0"/>
                      <a:t>Hadoop</a:t>
                    </a:r>
                  </a:p>
                </p:txBody>
              </p:sp>
              <p:sp>
                <p:nvSpPr>
                  <p:cNvPr id="36" name="TextBox 35"/>
                  <p:cNvSpPr txBox="1"/>
                  <p:nvPr/>
                </p:nvSpPr>
                <p:spPr>
                  <a:xfrm>
                    <a:off x="6059605" y="5443181"/>
                    <a:ext cx="914400" cy="914400"/>
                  </a:xfrm>
                  <a:prstGeom prst="rect">
                    <a:avLst/>
                  </a:prstGeom>
                  <a:noFill/>
                </p:spPr>
                <p:txBody>
                  <a:bodyPr wrap="none" lIns="182854" tIns="146284" rIns="182854" bIns="146284" rtlCol="0">
                    <a:noAutofit/>
                  </a:bodyPr>
                  <a:lstStyle/>
                  <a:p>
                    <a:pPr defTabSz="914225">
                      <a:lnSpc>
                        <a:spcPct val="90000"/>
                      </a:lnSpc>
                      <a:spcAft>
                        <a:spcPts val="600"/>
                      </a:spcAft>
                    </a:pPr>
                    <a:r>
                      <a:rPr lang="en-US" sz="2400" dirty="0"/>
                      <a:t>Spark </a:t>
                    </a:r>
                  </a:p>
                </p:txBody>
              </p:sp>
            </p:grpSp>
          </p:grpSp>
          <p:sp>
            <p:nvSpPr>
              <p:cNvPr id="11" name="TextBox 10"/>
              <p:cNvSpPr txBox="1"/>
              <p:nvPr/>
            </p:nvSpPr>
            <p:spPr>
              <a:xfrm>
                <a:off x="5357014" y="5635033"/>
                <a:ext cx="681873" cy="481256"/>
              </a:xfrm>
              <a:prstGeom prst="rect">
                <a:avLst/>
              </a:prstGeom>
              <a:noFill/>
            </p:spPr>
            <p:txBody>
              <a:bodyPr wrap="none" lIns="182854" tIns="146284" rIns="182854" bIns="146284" rtlCol="0">
                <a:noAutofit/>
              </a:bodyPr>
              <a:lstStyle/>
              <a:p>
                <a:pPr defTabSz="914225">
                  <a:lnSpc>
                    <a:spcPct val="90000"/>
                  </a:lnSpc>
                  <a:spcAft>
                    <a:spcPts val="600"/>
                  </a:spcAft>
                </a:pPr>
                <a:r>
                  <a:rPr lang="en-US" sz="2000" dirty="0"/>
                  <a:t>0.9</a:t>
                </a:r>
              </a:p>
            </p:txBody>
          </p:sp>
        </p:grpSp>
        <p:sp>
          <p:nvSpPr>
            <p:cNvPr id="9" name="TextBox 8"/>
            <p:cNvSpPr txBox="1"/>
            <p:nvPr/>
          </p:nvSpPr>
          <p:spPr>
            <a:xfrm rot="16200000">
              <a:off x="2398118" y="3354923"/>
              <a:ext cx="2992280" cy="334764"/>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nSpc>
                  <a:spcPct val="90000"/>
                </a:lnSpc>
                <a:spcAft>
                  <a:spcPts val="600"/>
                </a:spcAft>
              </a:pPr>
              <a:r>
                <a:rPr lang="en-US" sz="1765" b="1" dirty="0">
                  <a:solidFill>
                    <a:schemeClr val="tx1"/>
                  </a:solidFill>
                </a:rPr>
                <a:t>Running time(s)</a:t>
              </a:r>
            </a:p>
          </p:txBody>
        </p:sp>
      </p:grpSp>
    </p:spTree>
    <p:extLst>
      <p:ext uri="{BB962C8B-B14F-4D97-AF65-F5344CB8AC3E}">
        <p14:creationId xmlns:p14="http://schemas.microsoft.com/office/powerpoint/2010/main" val="319865465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r>
              <a:rPr lang="en-US" dirty="0">
                <a:solidFill>
                  <a:schemeClr val="tx1"/>
                </a:solidFill>
              </a:rPr>
              <a:t>Performance: R Server on HDInsight Spark</a:t>
            </a:r>
            <a:br>
              <a:rPr lang="en-US" dirty="0">
                <a:solidFill>
                  <a:schemeClr val="tx1"/>
                </a:solidFill>
              </a:rPr>
            </a:br>
            <a:r>
              <a:rPr lang="en-US" sz="3921" dirty="0">
                <a:solidFill>
                  <a:schemeClr val="tx1"/>
                </a:solidFill>
              </a:rPr>
              <a:t>Scales linearly to billions of rows</a:t>
            </a:r>
          </a:p>
        </p:txBody>
      </p:sp>
      <p:graphicFrame>
        <p:nvGraphicFramePr>
          <p:cNvPr id="14" name="Chart 13"/>
          <p:cNvGraphicFramePr>
            <a:graphicFrameLocks/>
          </p:cNvGraphicFramePr>
          <p:nvPr>
            <p:extLst>
              <p:ext uri="{D42A27DB-BD31-4B8C-83A1-F6EECF244321}">
                <p14:modId xmlns:p14="http://schemas.microsoft.com/office/powerpoint/2010/main" val="2574638858"/>
              </p:ext>
            </p:extLst>
          </p:nvPr>
        </p:nvGraphicFramePr>
        <p:xfrm>
          <a:off x="2136791" y="1934959"/>
          <a:ext cx="7703651" cy="4347967"/>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p:cNvSpPr txBox="1"/>
          <p:nvPr/>
        </p:nvSpPr>
        <p:spPr>
          <a:xfrm>
            <a:off x="1664856" y="2330909"/>
            <a:ext cx="271613" cy="2801771"/>
          </a:xfrm>
          <a:prstGeom prst="rect">
            <a:avLst/>
          </a:prstGeom>
          <a:noFill/>
        </p:spPr>
        <p:txBody>
          <a:bodyPr vert="vert270" wrap="square" lIns="0" tIns="0" rIns="0" bIns="0" rtlCol="0">
            <a:spAutoFit/>
          </a:bodyPr>
          <a:lstStyle/>
          <a:p>
            <a:pPr algn="ctr" defTabSz="896386">
              <a:defRPr sz="1800" b="1" i="0" u="none" strike="noStrike" kern="1200" baseline="0">
                <a:solidFill>
                  <a:srgbClr val="3F3F3F"/>
                </a:solidFill>
                <a:latin typeface="+mn-lt"/>
                <a:ea typeface="+mn-ea"/>
                <a:cs typeface="+mn-cs"/>
              </a:defRPr>
            </a:pPr>
            <a:r>
              <a:rPr lang="en-US" sz="1765" b="1" dirty="0">
                <a:latin typeface="Segoe UI"/>
              </a:rPr>
              <a:t>Elapsed Time (seconds)</a:t>
            </a:r>
          </a:p>
        </p:txBody>
      </p:sp>
      <p:sp>
        <p:nvSpPr>
          <p:cNvPr id="16" name="TextBox 15"/>
          <p:cNvSpPr txBox="1"/>
          <p:nvPr/>
        </p:nvSpPr>
        <p:spPr>
          <a:xfrm>
            <a:off x="4775417" y="6011373"/>
            <a:ext cx="1587419" cy="271554"/>
          </a:xfrm>
          <a:prstGeom prst="rect">
            <a:avLst/>
          </a:prstGeom>
          <a:noFill/>
        </p:spPr>
        <p:txBody>
          <a:bodyPr wrap="square" lIns="0" tIns="0" rIns="0" bIns="0" rtlCol="0">
            <a:spAutoFit/>
          </a:bodyPr>
          <a:lstStyle/>
          <a:p>
            <a:pPr defTabSz="896386">
              <a:defRPr/>
            </a:pPr>
            <a:r>
              <a:rPr lang="en-US" sz="1765" b="1" kern="0" dirty="0"/>
              <a:t>Billions</a:t>
            </a:r>
            <a:r>
              <a:rPr lang="en-US" sz="1765" kern="0" dirty="0"/>
              <a:t> of rows</a:t>
            </a:r>
          </a:p>
        </p:txBody>
      </p:sp>
      <p:sp>
        <p:nvSpPr>
          <p:cNvPr id="17" name="TextBox 16"/>
          <p:cNvSpPr txBox="1"/>
          <p:nvPr/>
        </p:nvSpPr>
        <p:spPr>
          <a:xfrm>
            <a:off x="8262360" y="3055490"/>
            <a:ext cx="1523922" cy="797818"/>
          </a:xfrm>
          <a:prstGeom prst="rect">
            <a:avLst/>
          </a:prstGeom>
          <a:noFill/>
        </p:spPr>
        <p:txBody>
          <a:bodyPr wrap="square" lIns="179285" tIns="143428" rIns="179285" bIns="143428" rtlCol="0">
            <a:noAutofit/>
          </a:bodyPr>
          <a:lstStyle/>
          <a:p>
            <a:pPr defTabSz="896386">
              <a:lnSpc>
                <a:spcPct val="90000"/>
              </a:lnSpc>
              <a:spcAft>
                <a:spcPts val="2353"/>
              </a:spcAft>
              <a:buClr>
                <a:srgbClr val="A80000"/>
              </a:buClr>
              <a:defRPr/>
            </a:pPr>
            <a:r>
              <a:rPr lang="en-US" sz="1765" kern="0" dirty="0">
                <a:latin typeface="Segoe UI Black" panose="020B0A02040204020203" pitchFamily="34" charset="0"/>
                <a:ea typeface="Segoe UI Black" panose="020B0A02040204020203" pitchFamily="34" charset="0"/>
                <a:cs typeface="Segoe UI Black" panose="020B0A02040204020203" pitchFamily="34" charset="0"/>
              </a:rPr>
              <a:t>2.2 TB</a:t>
            </a:r>
          </a:p>
        </p:txBody>
      </p:sp>
      <p:cxnSp>
        <p:nvCxnSpPr>
          <p:cNvPr id="18" name="Straight Arrow Connector 17"/>
          <p:cNvCxnSpPr/>
          <p:nvPr/>
        </p:nvCxnSpPr>
        <p:spPr>
          <a:xfrm flipH="1" flipV="1">
            <a:off x="8038254" y="2938955"/>
            <a:ext cx="313749" cy="295820"/>
          </a:xfrm>
          <a:prstGeom prst="straightConnector1">
            <a:avLst/>
          </a:prstGeom>
          <a:noFill/>
          <a:ln w="63500" cap="flat" cmpd="sng" algn="ctr">
            <a:solidFill>
              <a:srgbClr val="505050"/>
            </a:solidFill>
            <a:prstDash val="solid"/>
            <a:headEnd type="none"/>
            <a:tailEnd type="triangle"/>
          </a:ln>
          <a:effectLst/>
        </p:spPr>
      </p:cxnSp>
      <p:sp>
        <p:nvSpPr>
          <p:cNvPr id="19" name="TextBox 18"/>
          <p:cNvSpPr txBox="1"/>
          <p:nvPr/>
        </p:nvSpPr>
        <p:spPr>
          <a:xfrm>
            <a:off x="119834" y="6366223"/>
            <a:ext cx="5550264" cy="534056"/>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t>Preliminary results</a:t>
            </a:r>
          </a:p>
        </p:txBody>
      </p:sp>
    </p:spTree>
    <p:extLst>
      <p:ext uri="{BB962C8B-B14F-4D97-AF65-F5344CB8AC3E}">
        <p14:creationId xmlns:p14="http://schemas.microsoft.com/office/powerpoint/2010/main" val="105486597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r>
              <a:rPr lang="en-US" dirty="0"/>
              <a:t>Performance: R Server on HDInsight Spark</a:t>
            </a:r>
            <a:br>
              <a:rPr lang="en-US" dirty="0"/>
            </a:br>
            <a:r>
              <a:rPr lang="en-US" sz="3921" dirty="0" err="1">
                <a:gradFill>
                  <a:gsLst>
                    <a:gs pos="46010">
                      <a:schemeClr val="accent2"/>
                    </a:gs>
                    <a:gs pos="10101">
                      <a:schemeClr val="accent2"/>
                    </a:gs>
                  </a:gsLst>
                  <a:lin ang="5400000" scaled="0"/>
                </a:gradFill>
              </a:rPr>
              <a:t>Spark</a:t>
            </a:r>
            <a:r>
              <a:rPr lang="en-US" sz="3921" dirty="0">
                <a:gradFill>
                  <a:gsLst>
                    <a:gs pos="46010">
                      <a:schemeClr val="accent2"/>
                    </a:gs>
                    <a:gs pos="10101">
                      <a:schemeClr val="accent2"/>
                    </a:gs>
                  </a:gsLst>
                  <a:lin ang="5400000" scaled="0"/>
                </a:gradFill>
              </a:rPr>
              <a:t> is much faster than MapReduce and Local</a:t>
            </a:r>
          </a:p>
        </p:txBody>
      </p:sp>
      <p:sp>
        <p:nvSpPr>
          <p:cNvPr id="19" name="TextBox 18"/>
          <p:cNvSpPr txBox="1"/>
          <p:nvPr/>
        </p:nvSpPr>
        <p:spPr>
          <a:xfrm>
            <a:off x="119834" y="6366223"/>
            <a:ext cx="5550264" cy="534056"/>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solidFill>
                  <a:srgbClr val="FF0000"/>
                </a:solidFill>
              </a:rPr>
              <a:t>Preliminary results</a:t>
            </a:r>
          </a:p>
        </p:txBody>
      </p:sp>
      <p:graphicFrame>
        <p:nvGraphicFramePr>
          <p:cNvPr id="13" name="Chart 12"/>
          <p:cNvGraphicFramePr>
            <a:graphicFrameLocks/>
          </p:cNvGraphicFramePr>
          <p:nvPr>
            <p:extLst/>
          </p:nvPr>
        </p:nvGraphicFramePr>
        <p:xfrm>
          <a:off x="6320104" y="2074931"/>
          <a:ext cx="4047884" cy="38035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a:graphicFrameLocks/>
          </p:cNvGraphicFramePr>
          <p:nvPr>
            <p:extLst/>
          </p:nvPr>
        </p:nvGraphicFramePr>
        <p:xfrm>
          <a:off x="1688578" y="2135424"/>
          <a:ext cx="4100598" cy="3693288"/>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p:cNvSpPr txBox="1"/>
          <p:nvPr/>
        </p:nvSpPr>
        <p:spPr>
          <a:xfrm>
            <a:off x="4286964" y="2647649"/>
            <a:ext cx="637458" cy="362072"/>
          </a:xfrm>
          <a:prstGeom prst="rect">
            <a:avLst/>
          </a:prstGeom>
          <a:noFill/>
        </p:spPr>
        <p:txBody>
          <a:bodyPr wrap="square" rtlCol="0">
            <a:spAutoFit/>
          </a:bodyPr>
          <a:lstStyle/>
          <a:p>
            <a:pPr defTabSz="896386">
              <a:defRPr/>
            </a:pPr>
            <a:r>
              <a:rPr lang="en-US" sz="1765" kern="0" dirty="0">
                <a:solidFill>
                  <a:srgbClr val="FF0000"/>
                </a:solidFill>
              </a:rPr>
              <a:t>36X</a:t>
            </a:r>
          </a:p>
        </p:txBody>
      </p:sp>
      <p:sp>
        <p:nvSpPr>
          <p:cNvPr id="16" name="TextBox 15"/>
          <p:cNvSpPr txBox="1"/>
          <p:nvPr/>
        </p:nvSpPr>
        <p:spPr>
          <a:xfrm>
            <a:off x="7468144" y="5752045"/>
            <a:ext cx="1835143" cy="331899"/>
          </a:xfrm>
          <a:prstGeom prst="rect">
            <a:avLst/>
          </a:prstGeom>
          <a:noFill/>
        </p:spPr>
        <p:txBody>
          <a:bodyPr wrap="square" rtlCol="0">
            <a:spAutoFit/>
          </a:bodyPr>
          <a:lstStyle/>
          <a:p>
            <a:pPr defTabSz="896386">
              <a:defRPr/>
            </a:pPr>
            <a:r>
              <a:rPr lang="en-US" sz="1568" b="1" kern="0" dirty="0">
                <a:solidFill>
                  <a:srgbClr val="505050"/>
                </a:solidFill>
              </a:rPr>
              <a:t>Billions</a:t>
            </a:r>
            <a:r>
              <a:rPr lang="en-US" sz="1568" kern="0" dirty="0">
                <a:solidFill>
                  <a:srgbClr val="505050"/>
                </a:solidFill>
              </a:rPr>
              <a:t> of rows</a:t>
            </a:r>
          </a:p>
        </p:txBody>
      </p:sp>
      <p:sp>
        <p:nvSpPr>
          <p:cNvPr id="17" name="TextBox 16"/>
          <p:cNvSpPr txBox="1"/>
          <p:nvPr/>
        </p:nvSpPr>
        <p:spPr>
          <a:xfrm>
            <a:off x="3089279" y="5727144"/>
            <a:ext cx="1835143" cy="331899"/>
          </a:xfrm>
          <a:prstGeom prst="rect">
            <a:avLst/>
          </a:prstGeom>
          <a:noFill/>
        </p:spPr>
        <p:txBody>
          <a:bodyPr wrap="square" rtlCol="0">
            <a:spAutoFit/>
          </a:bodyPr>
          <a:lstStyle/>
          <a:p>
            <a:pPr defTabSz="896386">
              <a:defRPr/>
            </a:pPr>
            <a:r>
              <a:rPr lang="en-US" sz="1568" kern="0" dirty="0">
                <a:solidFill>
                  <a:srgbClr val="505050"/>
                </a:solidFill>
              </a:rPr>
              <a:t>Millions of rows</a:t>
            </a:r>
          </a:p>
        </p:txBody>
      </p:sp>
    </p:spTree>
    <p:extLst>
      <p:ext uri="{BB962C8B-B14F-4D97-AF65-F5344CB8AC3E}">
        <p14:creationId xmlns:p14="http://schemas.microsoft.com/office/powerpoint/2010/main" val="25342003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Rounded Rectangle 10"/>
          <p:cNvSpPr/>
          <p:nvPr/>
        </p:nvSpPr>
        <p:spPr bwMode="auto">
          <a:xfrm>
            <a:off x="414382" y="1176324"/>
            <a:ext cx="11197047" cy="5348514"/>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2"/>
                </a:solidFill>
              </a:rPr>
              <a:t>Distributions of R</a:t>
            </a:r>
          </a:p>
        </p:txBody>
      </p:sp>
      <p:sp>
        <p:nvSpPr>
          <p:cNvPr id="3" name="Rounded Rectangle 2"/>
          <p:cNvSpPr/>
          <p:nvPr/>
        </p:nvSpPr>
        <p:spPr bwMode="auto">
          <a:xfrm>
            <a:off x="566782" y="1248227"/>
            <a:ext cx="6088017" cy="5181601"/>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1632858" y="5904231"/>
            <a:ext cx="463005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In-memory distributions</a:t>
            </a:r>
          </a:p>
        </p:txBody>
      </p:sp>
      <p:sp>
        <p:nvSpPr>
          <p:cNvPr id="9" name="Rounded Rectangle 8"/>
          <p:cNvSpPr/>
          <p:nvPr/>
        </p:nvSpPr>
        <p:spPr bwMode="auto">
          <a:xfrm>
            <a:off x="566782" y="1446038"/>
            <a:ext cx="5986418" cy="4528252"/>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723899" y="1553028"/>
            <a:ext cx="4015015" cy="447139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p:cNvSpPr/>
          <p:nvPr/>
        </p:nvSpPr>
        <p:spPr bwMode="auto">
          <a:xfrm>
            <a:off x="874486" y="1655295"/>
            <a:ext cx="1995714" cy="423817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37771" y="1705428"/>
            <a:ext cx="1763486" cy="4268861"/>
          </a:xfrm>
          <a:prstGeom prst="rect">
            <a:avLst/>
          </a:prstGeom>
          <a:noFill/>
        </p:spPr>
        <p:txBody>
          <a:bodyPr wrap="square" lIns="182880" tIns="146304" rIns="182880" bIns="146304" rtlCol="0">
            <a:spAutoFit/>
          </a:bodyPr>
          <a:lstStyle/>
          <a:p>
            <a:pPr>
              <a:lnSpc>
                <a:spcPct val="90000"/>
              </a:lnSpc>
              <a:spcAft>
                <a:spcPts val="600"/>
              </a:spcAft>
            </a:pPr>
            <a:r>
              <a:rPr lang="en-US" sz="2400" u="sng" dirty="0">
                <a:gradFill>
                  <a:gsLst>
                    <a:gs pos="2917">
                      <a:schemeClr val="tx1"/>
                    </a:gs>
                    <a:gs pos="30000">
                      <a:schemeClr val="tx1"/>
                    </a:gs>
                  </a:gsLst>
                  <a:lin ang="5400000" scaled="0"/>
                </a:gradFill>
                <a:latin typeface="+mj-lt"/>
              </a:rPr>
              <a:t>CRAN-R</a:t>
            </a:r>
          </a:p>
          <a:p>
            <a:pPr marL="342900" indent="-34290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a.k.a., GNU-R</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Single-threaded</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In-memory</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10K+ packages</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Interfaces to C++, C, and Fortran for speed</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Cross-platform</a:t>
            </a:r>
          </a:p>
        </p:txBody>
      </p:sp>
      <p:sp>
        <p:nvSpPr>
          <p:cNvPr id="8" name="TextBox 7"/>
          <p:cNvSpPr txBox="1"/>
          <p:nvPr/>
        </p:nvSpPr>
        <p:spPr>
          <a:xfrm>
            <a:off x="2939143" y="1705428"/>
            <a:ext cx="1799771" cy="4490460"/>
          </a:xfrm>
          <a:prstGeom prst="rect">
            <a:avLst/>
          </a:prstGeom>
          <a:noFill/>
        </p:spPr>
        <p:txBody>
          <a:bodyPr wrap="square" lIns="182880" tIns="146304" rIns="182880" bIns="146304" rtlCol="0">
            <a:spAutoFit/>
          </a:bodyPr>
          <a:lstStyle/>
          <a:p>
            <a:pPr>
              <a:lnSpc>
                <a:spcPct val="90000"/>
              </a:lnSpc>
              <a:spcAft>
                <a:spcPts val="600"/>
              </a:spcAft>
            </a:pPr>
            <a:r>
              <a:rPr lang="en-US" sz="2400" u="sng" dirty="0">
                <a:gradFill>
                  <a:gsLst>
                    <a:gs pos="2917">
                      <a:schemeClr val="tx1"/>
                    </a:gs>
                    <a:gs pos="30000">
                      <a:schemeClr val="tx1"/>
                    </a:gs>
                  </a:gsLst>
                  <a:lin ang="5400000" scaled="0"/>
                </a:gradFill>
                <a:latin typeface="+mj-lt"/>
              </a:rPr>
              <a:t>MRO</a:t>
            </a:r>
          </a:p>
          <a:p>
            <a:pPr>
              <a:lnSpc>
                <a:spcPct val="90000"/>
              </a:lnSpc>
              <a:spcAft>
                <a:spcPts val="600"/>
              </a:spcAft>
            </a:pPr>
            <a:endParaRPr lang="en-US" sz="1600" dirty="0">
              <a:gradFill>
                <a:gsLst>
                  <a:gs pos="2917">
                    <a:schemeClr val="tx1"/>
                  </a:gs>
                  <a:gs pos="30000">
                    <a:schemeClr val="tx1"/>
                  </a:gs>
                </a:gsLst>
                <a:lin ang="5400000" scaled="0"/>
              </a:gradFill>
              <a:latin typeface="+mj-lt"/>
            </a:endParaRP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GNU-R + Intel MKL = multi-threaded linear algebra</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100% CRAN-R compatible</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Reproducible R toolkit with the </a:t>
            </a:r>
            <a:r>
              <a:rPr lang="en-US" sz="1600" dirty="0">
                <a:gradFill>
                  <a:gsLst>
                    <a:gs pos="2917">
                      <a:schemeClr val="tx1"/>
                    </a:gs>
                    <a:gs pos="30000">
                      <a:schemeClr val="tx1"/>
                    </a:gs>
                  </a:gsLst>
                  <a:lin ang="5400000" scaled="0"/>
                </a:gradFill>
                <a:latin typeface="Consolas" panose="020B0609020204030204" pitchFamily="49" charset="0"/>
              </a:rPr>
              <a:t>checkpoint</a:t>
            </a:r>
            <a:r>
              <a:rPr lang="en-US" sz="1600" dirty="0">
                <a:gradFill>
                  <a:gsLst>
                    <a:gs pos="2917">
                      <a:schemeClr val="tx1"/>
                    </a:gs>
                    <a:gs pos="30000">
                      <a:schemeClr val="tx1"/>
                    </a:gs>
                  </a:gsLst>
                  <a:lin ang="5400000" scaled="0"/>
                </a:gradFill>
                <a:latin typeface="+mj-lt"/>
              </a:rPr>
              <a:t> package</a:t>
            </a:r>
          </a:p>
          <a:p>
            <a:pPr marL="285750" indent="-285750">
              <a:lnSpc>
                <a:spcPct val="90000"/>
              </a:lnSpc>
              <a:spcAft>
                <a:spcPts val="600"/>
              </a:spcAft>
              <a:buFont typeface="Arial" panose="020B0604020202020204" pitchFamily="34" charset="0"/>
              <a:buChar char="•"/>
            </a:pPr>
            <a:r>
              <a:rPr lang="en-US" sz="1600" dirty="0" smtClean="0">
                <a:gradFill>
                  <a:gsLst>
                    <a:gs pos="2917">
                      <a:schemeClr val="tx1"/>
                    </a:gs>
                    <a:gs pos="30000">
                      <a:schemeClr val="tx1"/>
                    </a:gs>
                  </a:gsLst>
                  <a:lin ang="5400000" scaled="0"/>
                </a:gradFill>
                <a:latin typeface="+mj-lt"/>
              </a:rPr>
              <a:t>Open-source</a:t>
            </a:r>
            <a:endParaRPr lang="en-US" sz="1600" dirty="0">
              <a:gradFill>
                <a:gsLst>
                  <a:gs pos="2917">
                    <a:schemeClr val="tx1"/>
                  </a:gs>
                  <a:gs pos="30000">
                    <a:schemeClr val="tx1"/>
                  </a:gs>
                </a:gsLst>
                <a:lin ang="5400000" scaled="0"/>
              </a:gradFill>
              <a:latin typeface="+mj-lt"/>
            </a:endParaRPr>
          </a:p>
          <a:p>
            <a:pPr marL="285750" indent="-28575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mj-lt"/>
            </a:endParaRPr>
          </a:p>
          <a:p>
            <a:pPr marL="285750" indent="-28575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mj-lt"/>
            </a:endParaRPr>
          </a:p>
        </p:txBody>
      </p:sp>
      <p:sp>
        <p:nvSpPr>
          <p:cNvPr id="10" name="TextBox 9"/>
          <p:cNvSpPr txBox="1"/>
          <p:nvPr/>
        </p:nvSpPr>
        <p:spPr>
          <a:xfrm>
            <a:off x="6811916" y="1189178"/>
            <a:ext cx="4799513" cy="5164491"/>
          </a:xfrm>
          <a:prstGeom prst="rect">
            <a:avLst/>
          </a:prstGeom>
          <a:noFill/>
        </p:spPr>
        <p:txBody>
          <a:bodyPr wrap="square" lIns="182880" tIns="146304" rIns="182880" bIns="146304" rtlCol="0">
            <a:spAutoFit/>
          </a:bodyPr>
          <a:lstStyle/>
          <a:p>
            <a:pPr>
              <a:lnSpc>
                <a:spcPct val="90000"/>
              </a:lnSpc>
              <a:spcAft>
                <a:spcPts val="600"/>
              </a:spcAft>
            </a:pPr>
            <a:r>
              <a:rPr lang="en-US" sz="2400" u="sng" dirty="0">
                <a:gradFill>
                  <a:gsLst>
                    <a:gs pos="2917">
                      <a:schemeClr val="tx1"/>
                    </a:gs>
                    <a:gs pos="30000">
                      <a:schemeClr val="tx1"/>
                    </a:gs>
                  </a:gsLst>
                  <a:lin ang="5400000" scaled="0"/>
                </a:gradFill>
                <a:latin typeface="+mj-lt"/>
              </a:rPr>
              <a:t>Microsoft R Server</a:t>
            </a:r>
          </a:p>
          <a:p>
            <a:pPr>
              <a:lnSpc>
                <a:spcPct val="90000"/>
              </a:lnSpc>
              <a:spcAft>
                <a:spcPts val="600"/>
              </a:spcAft>
            </a:pPr>
            <a:endParaRPr lang="en-US" sz="1600" dirty="0">
              <a:gradFill>
                <a:gsLst>
                  <a:gs pos="2917">
                    <a:schemeClr val="tx1"/>
                  </a:gs>
                  <a:gs pos="30000">
                    <a:schemeClr val="tx1"/>
                  </a:gs>
                </a:gsLst>
                <a:lin ang="5400000" scaled="0"/>
              </a:gradFill>
              <a:latin typeface="+mj-lt"/>
            </a:endParaRP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Enterprise-class high-performance analytics distribution</a:t>
            </a:r>
          </a:p>
          <a:p>
            <a:pPr marL="285750" indent="-285750">
              <a:lnSpc>
                <a:spcPct val="90000"/>
              </a:lnSpc>
              <a:spcAft>
                <a:spcPts val="600"/>
              </a:spcAft>
              <a:buFont typeface="Arial" panose="020B0604020202020204" pitchFamily="34" charset="0"/>
              <a:buChar char="•"/>
            </a:pPr>
            <a:r>
              <a:rPr lang="en-US" sz="1600" b="1" i="1" dirty="0">
                <a:gradFill>
                  <a:gsLst>
                    <a:gs pos="2917">
                      <a:schemeClr val="tx1"/>
                    </a:gs>
                    <a:gs pos="30000">
                      <a:schemeClr val="tx1"/>
                    </a:gs>
                  </a:gsLst>
                  <a:lin ang="5400000" scaled="0"/>
                </a:gradFill>
                <a:latin typeface="+mj-lt"/>
              </a:rPr>
              <a:t>Parallel external memory algorithms</a:t>
            </a:r>
            <a:r>
              <a:rPr lang="en-US" sz="1600" dirty="0">
                <a:gradFill>
                  <a:gsLst>
                    <a:gs pos="2917">
                      <a:schemeClr val="tx1"/>
                    </a:gs>
                    <a:gs pos="30000">
                      <a:schemeClr val="tx1"/>
                    </a:gs>
                  </a:gsLst>
                  <a:lin ang="5400000" scaled="0"/>
                </a:gradFill>
                <a:latin typeface="+mj-lt"/>
              </a:rPr>
              <a:t> with the </a:t>
            </a:r>
            <a:r>
              <a:rPr lang="en-US" sz="1600" dirty="0" err="1">
                <a:gradFill>
                  <a:gsLst>
                    <a:gs pos="2917">
                      <a:schemeClr val="tx1"/>
                    </a:gs>
                    <a:gs pos="30000">
                      <a:schemeClr val="tx1"/>
                    </a:gs>
                  </a:gsLst>
                  <a:lin ang="5400000" scaled="0"/>
                </a:gradFill>
                <a:latin typeface="Consolas" panose="020B0609020204030204" pitchFamily="49" charset="0"/>
              </a:rPr>
              <a:t>RevoScaleR</a:t>
            </a:r>
            <a:r>
              <a:rPr lang="en-US" sz="1600" dirty="0">
                <a:gradFill>
                  <a:gsLst>
                    <a:gs pos="2917">
                      <a:schemeClr val="tx1"/>
                    </a:gs>
                    <a:gs pos="30000">
                      <a:schemeClr val="tx1"/>
                    </a:gs>
                  </a:gsLst>
                  <a:lin ang="5400000" scaled="0"/>
                </a:gradFill>
                <a:latin typeface="+mj-lt"/>
              </a:rPr>
              <a:t> library</a:t>
            </a:r>
          </a:p>
          <a:p>
            <a:pPr marL="742950"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No threads limits</a:t>
            </a:r>
          </a:p>
          <a:p>
            <a:pPr marL="285750" indent="-285750">
              <a:lnSpc>
                <a:spcPct val="90000"/>
              </a:lnSpc>
              <a:spcAft>
                <a:spcPts val="600"/>
              </a:spcAft>
              <a:buFont typeface="Arial" panose="020B0604020202020204" pitchFamily="34" charset="0"/>
              <a:buChar char="•"/>
            </a:pPr>
            <a:r>
              <a:rPr lang="en-US" sz="1600" b="1" i="1" dirty="0" err="1">
                <a:gradFill>
                  <a:gsLst>
                    <a:gs pos="2917">
                      <a:schemeClr val="tx1"/>
                    </a:gs>
                    <a:gs pos="30000">
                      <a:schemeClr val="tx1"/>
                    </a:gs>
                  </a:gsLst>
                  <a:lin ang="5400000" scaled="0"/>
                </a:gradFill>
                <a:latin typeface="+mj-lt"/>
              </a:rPr>
              <a:t>Out-of</a:t>
            </a:r>
            <a:r>
              <a:rPr lang="en-US" sz="1600" b="1" i="1" dirty="0">
                <a:gradFill>
                  <a:gsLst>
                    <a:gs pos="2917">
                      <a:schemeClr val="tx1"/>
                    </a:gs>
                    <a:gs pos="30000">
                      <a:schemeClr val="tx1"/>
                    </a:gs>
                  </a:gsLst>
                  <a:lin ang="5400000" scaled="0"/>
                </a:gradFill>
                <a:latin typeface="+mj-lt"/>
              </a:rPr>
              <a:t> memory </a:t>
            </a:r>
            <a:r>
              <a:rPr lang="en-US" sz="1600" dirty="0">
                <a:gradFill>
                  <a:gsLst>
                    <a:gs pos="2917">
                      <a:schemeClr val="tx1"/>
                    </a:gs>
                    <a:gs pos="30000">
                      <a:schemeClr val="tx1"/>
                    </a:gs>
                  </a:gsLst>
                  <a:lin ang="5400000" scaled="0"/>
                </a:gradFill>
                <a:latin typeface="+mj-lt"/>
              </a:rPr>
              <a:t>computation with the </a:t>
            </a:r>
            <a:r>
              <a:rPr lang="en-US" sz="1600" dirty="0">
                <a:gradFill>
                  <a:gsLst>
                    <a:gs pos="2917">
                      <a:schemeClr val="tx1"/>
                    </a:gs>
                    <a:gs pos="30000">
                      <a:schemeClr val="tx1"/>
                    </a:gs>
                  </a:gsLst>
                  <a:lin ang="5400000" scaled="0"/>
                </a:gradFill>
                <a:latin typeface="Consolas" panose="020B0609020204030204" pitchFamily="49" charset="0"/>
              </a:rPr>
              <a:t>XDF</a:t>
            </a:r>
            <a:r>
              <a:rPr lang="en-US" sz="1600" dirty="0">
                <a:gradFill>
                  <a:gsLst>
                    <a:gs pos="2917">
                      <a:schemeClr val="tx1"/>
                    </a:gs>
                    <a:gs pos="30000">
                      <a:schemeClr val="tx1"/>
                    </a:gs>
                  </a:gsLst>
                  <a:lin ang="5400000" scaled="0"/>
                </a:gradFill>
                <a:latin typeface="+mj-lt"/>
              </a:rPr>
              <a:t> file format</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Deployment capabilities through the </a:t>
            </a:r>
            <a:r>
              <a:rPr lang="en-US" sz="1600" dirty="0" err="1">
                <a:gradFill>
                  <a:gsLst>
                    <a:gs pos="2917">
                      <a:schemeClr val="tx1"/>
                    </a:gs>
                    <a:gs pos="30000">
                      <a:schemeClr val="tx1"/>
                    </a:gs>
                  </a:gsLst>
                  <a:lin ang="5400000" scaled="0"/>
                </a:gradFill>
                <a:latin typeface="Consolas" panose="020B0609020204030204" pitchFamily="49" charset="0"/>
              </a:rPr>
              <a:t>mrsdeploy</a:t>
            </a:r>
            <a:r>
              <a:rPr lang="en-US" sz="1600" dirty="0">
                <a:gradFill>
                  <a:gsLst>
                    <a:gs pos="2917">
                      <a:schemeClr val="tx1"/>
                    </a:gs>
                    <a:gs pos="30000">
                      <a:schemeClr val="tx1"/>
                    </a:gs>
                  </a:gsLst>
                  <a:lin ang="5400000" scaled="0"/>
                </a:gradFill>
                <a:latin typeface="+mj-lt"/>
              </a:rPr>
              <a:t> package</a:t>
            </a:r>
          </a:p>
          <a:p>
            <a:pPr marL="285750" indent="-285750">
              <a:lnSpc>
                <a:spcPct val="90000"/>
              </a:lnSpc>
              <a:spcAft>
                <a:spcPts val="600"/>
              </a:spcAft>
              <a:buFont typeface="Arial" panose="020B0604020202020204" pitchFamily="34" charset="0"/>
              <a:buChar char="•"/>
            </a:pPr>
            <a:r>
              <a:rPr lang="en-US" sz="1600" i="1" dirty="0">
                <a:gradFill>
                  <a:gsLst>
                    <a:gs pos="2917">
                      <a:schemeClr val="tx1"/>
                    </a:gs>
                    <a:gs pos="30000">
                      <a:schemeClr val="tx1"/>
                    </a:gs>
                  </a:gsLst>
                  <a:lin ang="5400000" scaled="0"/>
                </a:gradFill>
                <a:latin typeface="+mj-lt"/>
              </a:rPr>
              <a:t>Commercial support</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Available in Linux (Red Hat, CentOS), Windows, </a:t>
            </a:r>
            <a:r>
              <a:rPr lang="en-US" sz="1600" b="1" i="1" dirty="0">
                <a:gradFill>
                  <a:gsLst>
                    <a:gs pos="2917">
                      <a:schemeClr val="tx1"/>
                    </a:gs>
                    <a:gs pos="30000">
                      <a:schemeClr val="tx1"/>
                    </a:gs>
                  </a:gsLst>
                  <a:lin ang="5400000" scaled="0"/>
                </a:gradFill>
                <a:latin typeface="+mj-lt"/>
              </a:rPr>
              <a:t>SQL Server, Spark, Hadoop and Teradata</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Battle-tested Microsoft Research libraries for </a:t>
            </a:r>
            <a:r>
              <a:rPr lang="en-US" sz="1600" b="1" i="1" dirty="0">
                <a:gradFill>
                  <a:gsLst>
                    <a:gs pos="2917">
                      <a:schemeClr val="tx1"/>
                    </a:gs>
                    <a:gs pos="30000">
                      <a:schemeClr val="tx1"/>
                    </a:gs>
                  </a:gsLst>
                  <a:lin ang="5400000" scaled="0"/>
                </a:gradFill>
                <a:latin typeface="+mj-lt"/>
              </a:rPr>
              <a:t>state-of-the-art machine learning </a:t>
            </a:r>
            <a:r>
              <a:rPr lang="en-US" sz="1600" dirty="0">
                <a:gradFill>
                  <a:gsLst>
                    <a:gs pos="2917">
                      <a:schemeClr val="tx1"/>
                    </a:gs>
                    <a:gs pos="30000">
                      <a:schemeClr val="tx1"/>
                    </a:gs>
                  </a:gsLst>
                  <a:lin ang="5400000" scaled="0"/>
                </a:gradFill>
                <a:latin typeface="+mj-lt"/>
              </a:rPr>
              <a:t>with </a:t>
            </a:r>
            <a:r>
              <a:rPr lang="en-US" sz="1600" dirty="0" err="1">
                <a:gradFill>
                  <a:gsLst>
                    <a:gs pos="2917">
                      <a:schemeClr val="tx1"/>
                    </a:gs>
                    <a:gs pos="30000">
                      <a:schemeClr val="tx1"/>
                    </a:gs>
                  </a:gsLst>
                  <a:lin ang="5400000" scaled="0"/>
                </a:gradFill>
                <a:latin typeface="Consolas" panose="020B0609020204030204" pitchFamily="49" charset="0"/>
              </a:rPr>
              <a:t>MicrosoftML</a:t>
            </a:r>
            <a:endParaRPr lang="en-US" sz="1600" dirty="0">
              <a:gradFill>
                <a:gsLst>
                  <a:gs pos="2917">
                    <a:schemeClr val="tx1"/>
                  </a:gs>
                  <a:gs pos="30000">
                    <a:schemeClr val="tx1"/>
                  </a:gs>
                </a:gsLst>
                <a:lin ang="5400000" scaled="0"/>
              </a:gradFill>
              <a:latin typeface="Consolas" panose="020B0609020204030204" pitchFamily="49" charset="0"/>
            </a:endParaRPr>
          </a:p>
          <a:p>
            <a:pPr marL="285750" indent="-28575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mj-lt"/>
            </a:endParaRPr>
          </a:p>
        </p:txBody>
      </p:sp>
      <p:sp>
        <p:nvSpPr>
          <p:cNvPr id="12" name="TextBox 11"/>
          <p:cNvSpPr txBox="1"/>
          <p:nvPr/>
        </p:nvSpPr>
        <p:spPr>
          <a:xfrm>
            <a:off x="4737100" y="1676887"/>
            <a:ext cx="1986642" cy="4712059"/>
          </a:xfrm>
          <a:prstGeom prst="rect">
            <a:avLst/>
          </a:prstGeom>
          <a:noFill/>
        </p:spPr>
        <p:txBody>
          <a:bodyPr wrap="square" lIns="182880" tIns="146304" rIns="182880" bIns="146304" rtlCol="0">
            <a:spAutoFit/>
          </a:bodyPr>
          <a:lstStyle/>
          <a:p>
            <a:pPr>
              <a:lnSpc>
                <a:spcPct val="90000"/>
              </a:lnSpc>
              <a:spcAft>
                <a:spcPts val="600"/>
              </a:spcAft>
            </a:pPr>
            <a:r>
              <a:rPr lang="en-US" sz="2400" u="sng" dirty="0">
                <a:gradFill>
                  <a:gsLst>
                    <a:gs pos="2917">
                      <a:schemeClr val="tx1"/>
                    </a:gs>
                    <a:gs pos="30000">
                      <a:schemeClr val="tx1"/>
                    </a:gs>
                  </a:gsLst>
                  <a:lin ang="5400000" scaled="0"/>
                </a:gradFill>
                <a:latin typeface="+mj-lt"/>
              </a:rPr>
              <a:t>R Client</a:t>
            </a:r>
          </a:p>
          <a:p>
            <a:pPr>
              <a:lnSpc>
                <a:spcPct val="90000"/>
              </a:lnSpc>
              <a:spcAft>
                <a:spcPts val="600"/>
              </a:spcAft>
            </a:pPr>
            <a:endParaRPr lang="en-US" sz="1600" dirty="0">
              <a:gradFill>
                <a:gsLst>
                  <a:gs pos="2917">
                    <a:schemeClr val="tx1"/>
                  </a:gs>
                  <a:gs pos="30000">
                    <a:schemeClr val="tx1"/>
                  </a:gs>
                </a:gsLst>
                <a:lin ang="5400000" scaled="0"/>
              </a:gradFill>
              <a:latin typeface="+mj-lt"/>
            </a:endParaRP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High-performance analytics with the </a:t>
            </a:r>
            <a:r>
              <a:rPr lang="en-US" sz="1600" dirty="0" err="1">
                <a:gradFill>
                  <a:gsLst>
                    <a:gs pos="2917">
                      <a:schemeClr val="tx1"/>
                    </a:gs>
                    <a:gs pos="30000">
                      <a:schemeClr val="tx1"/>
                    </a:gs>
                  </a:gsLst>
                  <a:lin ang="5400000" scaled="0"/>
                </a:gradFill>
                <a:latin typeface="Consolas" panose="020B0609020204030204" pitchFamily="49" charset="0"/>
              </a:rPr>
              <a:t>RevoScaleR</a:t>
            </a:r>
            <a:r>
              <a:rPr lang="en-US" sz="1600" dirty="0">
                <a:gradFill>
                  <a:gsLst>
                    <a:gs pos="2917">
                      <a:schemeClr val="tx1"/>
                    </a:gs>
                    <a:gs pos="30000">
                      <a:schemeClr val="tx1"/>
                    </a:gs>
                  </a:gsLst>
                  <a:lin ang="5400000" scaled="0"/>
                </a:gradFill>
                <a:latin typeface="+mj-lt"/>
              </a:rPr>
              <a:t> package</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Two-threads</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Deployment capabilities through the </a:t>
            </a:r>
            <a:r>
              <a:rPr lang="en-US" sz="1600" dirty="0" err="1">
                <a:gradFill>
                  <a:gsLst>
                    <a:gs pos="2917">
                      <a:schemeClr val="tx1"/>
                    </a:gs>
                    <a:gs pos="30000">
                      <a:schemeClr val="tx1"/>
                    </a:gs>
                  </a:gsLst>
                  <a:lin ang="5400000" scaled="0"/>
                </a:gradFill>
                <a:latin typeface="Consolas" panose="020B0609020204030204" pitchFamily="49" charset="0"/>
              </a:rPr>
              <a:t>mrsdeploy</a:t>
            </a:r>
            <a:r>
              <a:rPr lang="en-US" sz="1600" dirty="0">
                <a:gradFill>
                  <a:gsLst>
                    <a:gs pos="2917">
                      <a:schemeClr val="tx1"/>
                    </a:gs>
                    <a:gs pos="30000">
                      <a:schemeClr val="tx1"/>
                    </a:gs>
                  </a:gsLst>
                  <a:lin ang="5400000" scaled="0"/>
                </a:gradFill>
                <a:latin typeface="+mj-lt"/>
              </a:rPr>
              <a:t> </a:t>
            </a:r>
            <a:r>
              <a:rPr lang="en-US" sz="1600" dirty="0" smtClean="0">
                <a:gradFill>
                  <a:gsLst>
                    <a:gs pos="2917">
                      <a:schemeClr val="tx1"/>
                    </a:gs>
                    <a:gs pos="30000">
                      <a:schemeClr val="tx1"/>
                    </a:gs>
                  </a:gsLst>
                  <a:lin ang="5400000" scaled="0"/>
                </a:gradFill>
                <a:latin typeface="+mj-lt"/>
              </a:rPr>
              <a:t>package</a:t>
            </a:r>
          </a:p>
          <a:p>
            <a:pPr marL="285750" indent="-285750">
              <a:lnSpc>
                <a:spcPct val="90000"/>
              </a:lnSpc>
              <a:spcAft>
                <a:spcPts val="600"/>
              </a:spcAft>
              <a:buFont typeface="Arial" panose="020B0604020202020204" pitchFamily="34" charset="0"/>
              <a:buChar char="•"/>
            </a:pPr>
            <a:r>
              <a:rPr lang="en-US" sz="1600" dirty="0" err="1" smtClean="0">
                <a:gradFill>
                  <a:gsLst>
                    <a:gs pos="2917">
                      <a:schemeClr val="tx1"/>
                    </a:gs>
                    <a:gs pos="30000">
                      <a:schemeClr val="tx1"/>
                    </a:gs>
                  </a:gsLst>
                  <a:lin ang="5400000" scaled="0"/>
                </a:gradFill>
                <a:latin typeface="Consolas" charset="0"/>
                <a:ea typeface="Consolas" charset="0"/>
                <a:cs typeface="Consolas" charset="0"/>
              </a:rPr>
              <a:t>MicrosoftML</a:t>
            </a:r>
            <a:endParaRPr lang="en-US" sz="1600" dirty="0">
              <a:gradFill>
                <a:gsLst>
                  <a:gs pos="2917">
                    <a:schemeClr val="tx1"/>
                  </a:gs>
                  <a:gs pos="30000">
                    <a:schemeClr val="tx1"/>
                  </a:gs>
                </a:gsLst>
                <a:lin ang="5400000" scaled="0"/>
              </a:gradFill>
              <a:latin typeface="Consolas" charset="0"/>
              <a:ea typeface="Consolas" charset="0"/>
              <a:cs typeface="Consolas" charset="0"/>
            </a:endParaRP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Free, windows</a:t>
            </a:r>
          </a:p>
          <a:p>
            <a:pPr marL="285750" indent="-28575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mj-lt"/>
            </a:endParaRPr>
          </a:p>
        </p:txBody>
      </p:sp>
      <p:sp>
        <p:nvSpPr>
          <p:cNvPr id="14" name="Right Brace 13"/>
          <p:cNvSpPr/>
          <p:nvPr/>
        </p:nvSpPr>
        <p:spPr>
          <a:xfrm rot="5400000">
            <a:off x="3444474" y="3014472"/>
            <a:ext cx="231034" cy="5815070"/>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6576384" y="5806490"/>
            <a:ext cx="4956630" cy="849463"/>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latin typeface="+mj-lt"/>
              </a:rPr>
              <a:t>Out-of-memory, multicore, multi-node, Parallel Algorithms</a:t>
            </a:r>
          </a:p>
        </p:txBody>
      </p:sp>
    </p:spTree>
    <p:extLst>
      <p:ext uri="{BB962C8B-B14F-4D97-AF65-F5344CB8AC3E}">
        <p14:creationId xmlns:p14="http://schemas.microsoft.com/office/powerpoint/2010/main" val="579772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randombar(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1"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p:bldP spid="9" grpId="0" animBg="1"/>
      <p:bldP spid="7" grpId="0" animBg="1"/>
      <p:bldP spid="5" grpId="0" animBg="1"/>
      <p:bldP spid="6" grpId="0"/>
      <p:bldP spid="8" grpId="0"/>
      <p:bldP spid="10" grpId="0"/>
      <p:bldP spid="12" grpId="0"/>
      <p:bldP spid="14" grpId="0" animBg="1"/>
      <p:bldP spid="1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4125682" y="1523999"/>
            <a:ext cx="3933371" cy="5159829"/>
          </a:xfrm>
          <a:prstGeom prst="round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 APIs for Spark</a:t>
            </a:r>
          </a:p>
        </p:txBody>
      </p:sp>
      <p:sp>
        <p:nvSpPr>
          <p:cNvPr id="4" name="Rounded Rectangle 3"/>
          <p:cNvSpPr/>
          <p:nvPr/>
        </p:nvSpPr>
        <p:spPr bwMode="auto">
          <a:xfrm>
            <a:off x="65311" y="1524000"/>
            <a:ext cx="3991428" cy="5159829"/>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4214585" y="1937655"/>
            <a:ext cx="3084286" cy="589699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sparklyr</a:t>
            </a:r>
            <a:endParaRPr lang="en-US" sz="2400" dirty="0">
              <a:gradFill>
                <a:gsLst>
                  <a:gs pos="2917">
                    <a:schemeClr val="tx1"/>
                  </a:gs>
                  <a:gs pos="30000">
                    <a:schemeClr val="tx1"/>
                  </a:gs>
                </a:gsLst>
                <a:lin ang="5400000" scaled="0"/>
              </a:gradFill>
              <a:latin typeface="Consolas" panose="020B0609020204030204" pitchFamily="49" charset="0"/>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On CRAN/github</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Apache-licensed</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mj-lt"/>
              </a:rPr>
              <a:t>SparkSQL</a:t>
            </a:r>
            <a:r>
              <a:rPr lang="en-US" sz="2400" dirty="0">
                <a:gradFill>
                  <a:gsLst>
                    <a:gs pos="2917">
                      <a:schemeClr val="tx1"/>
                    </a:gs>
                    <a:gs pos="30000">
                      <a:schemeClr val="tx1"/>
                    </a:gs>
                  </a:gsLst>
                  <a:lin ang="5400000" scaled="0"/>
                </a:gradFill>
                <a:latin typeface="+mj-lt"/>
              </a:rPr>
              <a:t> and </a:t>
            </a:r>
            <a:r>
              <a:rPr lang="en-US" sz="2400" dirty="0" err="1">
                <a:gradFill>
                  <a:gsLst>
                    <a:gs pos="2917">
                      <a:schemeClr val="tx1"/>
                    </a:gs>
                    <a:gs pos="30000">
                      <a:schemeClr val="tx1"/>
                    </a:gs>
                  </a:gsLst>
                  <a:lin ang="5400000" scaled="0"/>
                </a:gradFill>
                <a:latin typeface="+mj-lt"/>
              </a:rPr>
              <a:t>SparkML</a:t>
            </a:r>
            <a:r>
              <a:rPr lang="en-US" sz="2400" dirty="0">
                <a:gradFill>
                  <a:gsLst>
                    <a:gs pos="2917">
                      <a:schemeClr val="tx1"/>
                    </a:gs>
                    <a:gs pos="30000">
                      <a:schemeClr val="tx1"/>
                    </a:gs>
                  </a:gsLst>
                  <a:lin ang="5400000" scaled="0"/>
                </a:gradFill>
                <a:latin typeface="+mj-lt"/>
              </a:rPr>
              <a:t> support through </a:t>
            </a:r>
            <a:r>
              <a:rPr lang="en-US" sz="2400" dirty="0">
                <a:gradFill>
                  <a:gsLst>
                    <a:gs pos="2917">
                      <a:schemeClr val="tx1"/>
                    </a:gs>
                    <a:gs pos="30000">
                      <a:schemeClr val="tx1"/>
                    </a:gs>
                  </a:gsLst>
                  <a:lin ang="5400000" scaled="0"/>
                </a:gradFill>
                <a:latin typeface="Consolas" panose="020B0609020204030204" pitchFamily="49" charset="0"/>
              </a:rPr>
              <a:t>DBI, </a:t>
            </a:r>
            <a:r>
              <a:rPr lang="en-US" sz="2400" dirty="0" err="1">
                <a:gradFill>
                  <a:gsLst>
                    <a:gs pos="2917">
                      <a:schemeClr val="tx1"/>
                    </a:gs>
                    <a:gs pos="30000">
                      <a:schemeClr val="tx1"/>
                    </a:gs>
                  </a:gsLst>
                  <a:lin ang="5400000" scaled="0"/>
                </a:gradFill>
                <a:latin typeface="Consolas" panose="020B0609020204030204" pitchFamily="49" charset="0"/>
              </a:rPr>
              <a:t>dplyr</a:t>
            </a:r>
            <a:r>
              <a:rPr lang="en-US" sz="2400" dirty="0">
                <a:gradFill>
                  <a:gsLst>
                    <a:gs pos="2917">
                      <a:schemeClr val="tx1"/>
                    </a:gs>
                    <a:gs pos="30000">
                      <a:schemeClr val="tx1"/>
                    </a:gs>
                  </a:gsLst>
                  <a:lin ang="5400000" scaled="0"/>
                </a:gradFill>
                <a:latin typeface="Consolas" panose="020B0609020204030204" pitchFamily="49" charset="0"/>
              </a:rPr>
              <a:t> and RPC</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Limited UDF support through </a:t>
            </a:r>
            <a:r>
              <a:rPr lang="en-US" sz="2400" dirty="0">
                <a:gradFill>
                  <a:gsLst>
                    <a:gs pos="2917">
                      <a:schemeClr val="tx1"/>
                    </a:gs>
                    <a:gs pos="30000">
                      <a:schemeClr val="tx1"/>
                    </a:gs>
                  </a:gsLst>
                  <a:lin ang="5400000" scaled="0"/>
                </a:gradFill>
                <a:latin typeface="Consolas" panose="020B0609020204030204" pitchFamily="49" charset="0"/>
              </a:rPr>
              <a:t>do</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Remote execution with Livy</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
        <p:nvSpPr>
          <p:cNvPr id="8" name="TextBox 7"/>
          <p:cNvSpPr txBox="1"/>
          <p:nvPr/>
        </p:nvSpPr>
        <p:spPr>
          <a:xfrm>
            <a:off x="223157" y="1981199"/>
            <a:ext cx="3084286" cy="574311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solidFill>
                  <a:schemeClr val="bg2"/>
                </a:solidFill>
                <a:latin typeface="Consolas" panose="020B0609020204030204" pitchFamily="49" charset="0"/>
              </a:rPr>
              <a:t>SparkR</a:t>
            </a:r>
            <a:endParaRPr lang="en-US" sz="2400" dirty="0">
              <a:solidFill>
                <a:schemeClr val="bg2"/>
              </a:solidFill>
              <a:latin typeface="Consolas" panose="020B0609020204030204" pitchFamily="49" charset="0"/>
            </a:endParaRPr>
          </a:p>
          <a:p>
            <a:pPr marL="342900" indent="-342900">
              <a:lnSpc>
                <a:spcPct val="90000"/>
              </a:lnSpc>
              <a:spcAft>
                <a:spcPts val="600"/>
              </a:spcAft>
              <a:buFont typeface="Arial" panose="020B0604020202020204" pitchFamily="34" charset="0"/>
              <a:buChar char="•"/>
            </a:pPr>
            <a:r>
              <a:rPr lang="en-US" sz="2400" dirty="0">
                <a:solidFill>
                  <a:schemeClr val="bg2"/>
                </a:solidFill>
                <a:latin typeface="+mj-lt"/>
              </a:rPr>
              <a:t>ASF, Apache-licensed</a:t>
            </a:r>
          </a:p>
          <a:p>
            <a:pPr marL="342900" indent="-342900">
              <a:lnSpc>
                <a:spcPct val="90000"/>
              </a:lnSpc>
              <a:spcAft>
                <a:spcPts val="600"/>
              </a:spcAft>
              <a:buFont typeface="Arial" panose="020B0604020202020204" pitchFamily="34" charset="0"/>
              <a:buChar char="•"/>
            </a:pPr>
            <a:r>
              <a:rPr lang="en-US" sz="2400" dirty="0">
                <a:solidFill>
                  <a:schemeClr val="bg2"/>
                </a:solidFill>
                <a:latin typeface="+mj-lt"/>
              </a:rPr>
              <a:t>Ships with Apache-Spark since 1.5x</a:t>
            </a:r>
          </a:p>
          <a:p>
            <a:pPr marL="342900" indent="-342900">
              <a:lnSpc>
                <a:spcPct val="90000"/>
              </a:lnSpc>
              <a:spcAft>
                <a:spcPts val="600"/>
              </a:spcAft>
              <a:buFont typeface="Arial" panose="020B0604020202020204" pitchFamily="34" charset="0"/>
              <a:buChar char="•"/>
            </a:pPr>
            <a:r>
              <a:rPr lang="en-US" sz="2400" dirty="0" err="1">
                <a:solidFill>
                  <a:schemeClr val="bg2"/>
                </a:solidFill>
                <a:latin typeface="+mj-lt"/>
              </a:rPr>
              <a:t>SparkSQL</a:t>
            </a:r>
            <a:r>
              <a:rPr lang="en-US" sz="2400" dirty="0">
                <a:solidFill>
                  <a:schemeClr val="bg2"/>
                </a:solidFill>
                <a:latin typeface="+mj-lt"/>
              </a:rPr>
              <a:t> and </a:t>
            </a:r>
            <a:r>
              <a:rPr lang="en-US" sz="2400" dirty="0" err="1">
                <a:solidFill>
                  <a:schemeClr val="bg2"/>
                </a:solidFill>
                <a:latin typeface="+mj-lt"/>
              </a:rPr>
              <a:t>SparkML</a:t>
            </a:r>
            <a:r>
              <a:rPr lang="en-US" sz="2400" dirty="0">
                <a:solidFill>
                  <a:schemeClr val="bg2"/>
                </a:solidFill>
                <a:latin typeface="+mj-lt"/>
              </a:rPr>
              <a:t> support through RPC</a:t>
            </a:r>
          </a:p>
          <a:p>
            <a:pPr marL="342900" indent="-342900">
              <a:lnSpc>
                <a:spcPct val="90000"/>
              </a:lnSpc>
              <a:spcAft>
                <a:spcPts val="600"/>
              </a:spcAft>
              <a:buFont typeface="Arial" panose="020B0604020202020204" pitchFamily="34" charset="0"/>
              <a:buChar char="•"/>
            </a:pPr>
            <a:r>
              <a:rPr lang="en-US" sz="2400" dirty="0">
                <a:solidFill>
                  <a:schemeClr val="bg2"/>
                </a:solidFill>
                <a:latin typeface="+mj-lt"/>
              </a:rPr>
              <a:t>UDF support through </a:t>
            </a:r>
            <a:r>
              <a:rPr lang="en-US" sz="2400" dirty="0" err="1">
                <a:solidFill>
                  <a:schemeClr val="bg2"/>
                </a:solidFill>
                <a:latin typeface="Consolas" panose="020B0609020204030204" pitchFamily="49" charset="0"/>
              </a:rPr>
              <a:t>gapply</a:t>
            </a:r>
            <a:r>
              <a:rPr lang="en-US" sz="2400" dirty="0">
                <a:solidFill>
                  <a:schemeClr val="bg2"/>
                </a:solidFill>
                <a:latin typeface="Consolas" panose="020B0609020204030204" pitchFamily="49" charset="0"/>
              </a:rPr>
              <a:t>, </a:t>
            </a:r>
            <a:r>
              <a:rPr lang="en-US" sz="2400" dirty="0" err="1">
                <a:solidFill>
                  <a:schemeClr val="bg2"/>
                </a:solidFill>
                <a:latin typeface="Consolas" panose="020B0609020204030204" pitchFamily="49" charset="0"/>
              </a:rPr>
              <a:t>dapply</a:t>
            </a:r>
            <a:r>
              <a:rPr lang="en-US" sz="2400" dirty="0">
                <a:solidFill>
                  <a:schemeClr val="bg2"/>
                </a:solidFill>
                <a:latin typeface="Consolas" panose="020B0609020204030204" pitchFamily="49" charset="0"/>
              </a:rPr>
              <a:t>, </a:t>
            </a:r>
            <a:r>
              <a:rPr lang="en-US" sz="2400" dirty="0" err="1">
                <a:solidFill>
                  <a:schemeClr val="bg2"/>
                </a:solidFill>
                <a:latin typeface="Consolas" panose="020B0609020204030204" pitchFamily="49" charset="0"/>
              </a:rPr>
              <a:t>spark.lapply</a:t>
            </a:r>
            <a:r>
              <a:rPr lang="en-US" sz="2400" dirty="0">
                <a:solidFill>
                  <a:schemeClr val="bg2"/>
                </a:solidFill>
                <a:latin typeface="+mj-lt"/>
              </a:rPr>
              <a:t> </a:t>
            </a:r>
          </a:p>
          <a:p>
            <a:pPr marL="342900" indent="-342900">
              <a:lnSpc>
                <a:spcPct val="90000"/>
              </a:lnSpc>
              <a:spcAft>
                <a:spcPts val="600"/>
              </a:spcAft>
              <a:buFont typeface="Arial" panose="020B0604020202020204" pitchFamily="34" charset="0"/>
              <a:buChar char="•"/>
            </a:pPr>
            <a:endParaRPr lang="en-US" sz="2400" dirty="0">
              <a:solidFill>
                <a:schemeClr val="bg2"/>
              </a:solidFill>
              <a:latin typeface="+mj-lt"/>
            </a:endParaRPr>
          </a:p>
          <a:p>
            <a:pPr>
              <a:lnSpc>
                <a:spcPct val="90000"/>
              </a:lnSpc>
              <a:spcAft>
                <a:spcPts val="600"/>
              </a:spcAft>
            </a:pPr>
            <a:endParaRPr lang="en-US" sz="2400" dirty="0">
              <a:solidFill>
                <a:schemeClr val="bg2"/>
              </a:solidFill>
              <a:latin typeface="+mj-lt"/>
            </a:endParaRPr>
          </a:p>
        </p:txBody>
      </p:sp>
      <p:sp>
        <p:nvSpPr>
          <p:cNvPr id="9" name="Rounded Rectangle 8"/>
          <p:cNvSpPr/>
          <p:nvPr/>
        </p:nvSpPr>
        <p:spPr bwMode="auto">
          <a:xfrm>
            <a:off x="8127996" y="1451428"/>
            <a:ext cx="3933371" cy="515982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8127995" y="1937654"/>
            <a:ext cx="3933371" cy="556460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RxSpark</a:t>
            </a:r>
            <a:endParaRPr lang="en-US" sz="2400" dirty="0">
              <a:gradFill>
                <a:gsLst>
                  <a:gs pos="2917">
                    <a:schemeClr val="tx1"/>
                  </a:gs>
                  <a:gs pos="30000">
                    <a:schemeClr val="tx1"/>
                  </a:gs>
                </a:gsLst>
                <a:lin ang="5400000" scaled="0"/>
              </a:gradFill>
              <a:latin typeface="Consolas" panose="020B0609020204030204" pitchFamily="49" charset="0"/>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Commercially licensed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Deploy </a:t>
            </a:r>
            <a:r>
              <a:rPr lang="en-US" sz="2400" dirty="0" err="1">
                <a:gradFill>
                  <a:gsLst>
                    <a:gs pos="2917">
                      <a:schemeClr val="tx1"/>
                    </a:gs>
                    <a:gs pos="30000">
                      <a:schemeClr val="tx1"/>
                    </a:gs>
                  </a:gsLst>
                  <a:lin ang="5400000" scaled="0"/>
                </a:gradFill>
                <a:latin typeface="Consolas" panose="020B0609020204030204" pitchFamily="49" charset="0"/>
              </a:rPr>
              <a:t>RevoScaleR</a:t>
            </a:r>
            <a:r>
              <a:rPr lang="en-US" sz="2400" dirty="0">
                <a:gradFill>
                  <a:gsLst>
                    <a:gs pos="2917">
                      <a:schemeClr val="tx1"/>
                    </a:gs>
                    <a:gs pos="30000">
                      <a:schemeClr val="tx1"/>
                    </a:gs>
                  </a:gsLst>
                  <a:lin ang="5400000" scaled="0"/>
                </a:gradFill>
                <a:latin typeface="+mj-lt"/>
              </a:rPr>
              <a:t> in Spark clusters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PEMA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Consume Spark </a:t>
            </a:r>
            <a:r>
              <a:rPr lang="en-US" sz="2400" dirty="0" err="1">
                <a:gradFill>
                  <a:gsLst>
                    <a:gs pos="2917">
                      <a:schemeClr val="tx1"/>
                    </a:gs>
                    <a:gs pos="30000">
                      <a:schemeClr val="tx1"/>
                    </a:gs>
                  </a:gsLst>
                  <a:lin ang="5400000" scaled="0"/>
                </a:gradFill>
                <a:latin typeface="+mj-lt"/>
              </a:rPr>
              <a:t>DataFrames</a:t>
            </a:r>
            <a:r>
              <a:rPr lang="en-US" sz="2400" dirty="0">
                <a:gradFill>
                  <a:gsLst>
                    <a:gs pos="2917">
                      <a:schemeClr val="tx1"/>
                    </a:gs>
                    <a:gs pos="30000">
                      <a:schemeClr val="tx1"/>
                    </a:gs>
                  </a:gsLst>
                  <a:lin ang="5400000" scaled="0"/>
                </a:gradFill>
                <a:latin typeface="+mj-lt"/>
              </a:rPr>
              <a:t>, Parquet, and Hive Tables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Robust UDF support with </a:t>
            </a:r>
            <a:r>
              <a:rPr lang="en-US" sz="2400" dirty="0" err="1">
                <a:gradFill>
                  <a:gsLst>
                    <a:gs pos="2917">
                      <a:schemeClr val="tx1"/>
                    </a:gs>
                    <a:gs pos="30000">
                      <a:schemeClr val="tx1"/>
                    </a:gs>
                  </a:gsLst>
                  <a:lin ang="5400000" scaled="0"/>
                </a:gradFill>
                <a:latin typeface="Consolas" panose="020B0609020204030204" pitchFamily="49" charset="0"/>
              </a:rPr>
              <a:t>rxDataStep</a:t>
            </a:r>
            <a:r>
              <a:rPr lang="en-US" sz="2400" dirty="0">
                <a:gradFill>
                  <a:gsLst>
                    <a:gs pos="2917">
                      <a:schemeClr val="tx1"/>
                    </a:gs>
                    <a:gs pos="30000">
                      <a:schemeClr val="tx1"/>
                    </a:gs>
                  </a:gsLst>
                  <a:lin ang="5400000" scaled="0"/>
                </a:gradFill>
                <a:latin typeface="Consolas" panose="020B0609020204030204" pitchFamily="49" charset="0"/>
              </a:rPr>
              <a:t>, </a:t>
            </a:r>
            <a:r>
              <a:rPr lang="en-US" sz="2400" dirty="0" err="1">
                <a:gradFill>
                  <a:gsLst>
                    <a:gs pos="2917">
                      <a:schemeClr val="tx1"/>
                    </a:gs>
                    <a:gs pos="30000">
                      <a:schemeClr val="tx1"/>
                    </a:gs>
                  </a:gsLst>
                  <a:lin ang="5400000" scaled="0"/>
                </a:gradFill>
                <a:latin typeface="Consolas" panose="020B0609020204030204" pitchFamily="49" charset="0"/>
              </a:rPr>
              <a:t>rxExec</a:t>
            </a:r>
            <a:r>
              <a:rPr lang="en-US" sz="2400" dirty="0">
                <a:gradFill>
                  <a:gsLst>
                    <a:gs pos="2917">
                      <a:schemeClr val="tx1"/>
                    </a:gs>
                    <a:gs pos="30000">
                      <a:schemeClr val="tx1"/>
                    </a:gs>
                  </a:gsLst>
                  <a:lin ang="5400000" scaled="0"/>
                </a:gradFill>
                <a:latin typeface="+mj-lt"/>
              </a:rPr>
              <a:t>, and </a:t>
            </a:r>
            <a:r>
              <a:rPr lang="en-US" sz="2400" dirty="0" err="1">
                <a:gradFill>
                  <a:gsLst>
                    <a:gs pos="2917">
                      <a:schemeClr val="tx1"/>
                    </a:gs>
                    <a:gs pos="30000">
                      <a:schemeClr val="tx1"/>
                    </a:gs>
                  </a:gsLst>
                  <a:lin ang="5400000" scaled="0"/>
                </a:gradFill>
                <a:latin typeface="Consolas" panose="020B0609020204030204" pitchFamily="49" charset="0"/>
              </a:rPr>
              <a:t>foreach</a:t>
            </a:r>
            <a:endParaRPr lang="en-US" sz="2400" dirty="0">
              <a:gradFill>
                <a:gsLst>
                  <a:gs pos="2917">
                    <a:schemeClr val="tx1"/>
                  </a:gs>
                  <a:gs pos="30000">
                    <a:schemeClr val="tx1"/>
                  </a:gs>
                </a:gsLst>
                <a:lin ang="5400000" scaled="0"/>
              </a:gradFill>
              <a:latin typeface="Consolas" panose="020B0609020204030204" pitchFamily="49" charset="0"/>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8367776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Using </a:t>
            </a:r>
            <a:r>
              <a:rPr lang="en-US" dirty="0" err="1">
                <a:latin typeface="Consolas" panose="020B0609020204030204" pitchFamily="49" charset="0"/>
              </a:rPr>
              <a:t>RxSpark</a:t>
            </a:r>
            <a:endParaRPr lang="en-US" dirty="0">
              <a:latin typeface="Consolas" panose="020B0609020204030204" pitchFamily="49" charset="0"/>
            </a:endParaRPr>
          </a:p>
        </p:txBody>
      </p:sp>
      <p:sp>
        <p:nvSpPr>
          <p:cNvPr id="6" name="TextBox 5"/>
          <p:cNvSpPr txBox="1"/>
          <p:nvPr/>
        </p:nvSpPr>
        <p:spPr>
          <a:xfrm>
            <a:off x="269240" y="1378857"/>
            <a:ext cx="9179560" cy="283462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RxSpark</a:t>
            </a:r>
            <a:r>
              <a:rPr lang="en-US" sz="2400"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rPr>
              <a:t>		</a:t>
            </a:r>
            <a:r>
              <a:rPr lang="en-US" dirty="0" err="1">
                <a:latin typeface="Consolas" panose="020B0609020204030204" pitchFamily="49" charset="0"/>
              </a:rPr>
              <a:t>hdfsShareDir</a:t>
            </a:r>
            <a:r>
              <a:rPr lang="en-US" dirty="0">
                <a:latin typeface="Consolas" panose="020B0609020204030204" pitchFamily="49" charset="0"/>
              </a:rPr>
              <a:t>, </a:t>
            </a:r>
            <a:r>
              <a:rPr lang="en-US" dirty="0" err="1">
                <a:latin typeface="Consolas" panose="020B0609020204030204" pitchFamily="49" charset="0"/>
              </a:rPr>
              <a:t>localShare</a:t>
            </a:r>
            <a:r>
              <a:rPr lang="en-US" dirty="0">
                <a:latin typeface="Consolas" panose="020B0609020204030204" pitchFamily="49" charset="0"/>
              </a:rPr>
              <a:t>, </a:t>
            </a:r>
            <a:r>
              <a:rPr lang="en-US" dirty="0" err="1">
                <a:latin typeface="Consolas" panose="020B0609020204030204" pitchFamily="49" charset="0"/>
              </a:rPr>
              <a:t>clientShare</a:t>
            </a:r>
            <a:r>
              <a:rPr lang="en-US" dirty="0">
                <a:latin typeface="Consolas" panose="020B0609020204030204" pitchFamily="49" charset="0"/>
              </a:rPr>
              <a:t>,</a:t>
            </a:r>
          </a:p>
          <a:p>
            <a:pP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rPr>
              <a:t>		</a:t>
            </a:r>
            <a:r>
              <a:rPr lang="en-US" dirty="0" err="1">
                <a:gradFill>
                  <a:gsLst>
                    <a:gs pos="2917">
                      <a:schemeClr val="tx1"/>
                    </a:gs>
                    <a:gs pos="30000">
                      <a:schemeClr val="tx1"/>
                    </a:gs>
                  </a:gsLst>
                  <a:lin ang="5400000" scaled="0"/>
                </a:gradFill>
                <a:latin typeface="Consolas" panose="020B0609020204030204" pitchFamily="49" charset="0"/>
              </a:rPr>
              <a:t>ssh</a:t>
            </a:r>
            <a:r>
              <a:rPr lang="en-US" dirty="0">
                <a:gradFill>
                  <a:gsLst>
                    <a:gs pos="2917">
                      <a:schemeClr val="tx1"/>
                    </a:gs>
                    <a:gs pos="30000">
                      <a:schemeClr val="tx1"/>
                    </a:gs>
                  </a:gsLst>
                  <a:lin ang="5400000" scaled="0"/>
                </a:gradFill>
                <a:latin typeface="Consolas" panose="020B0609020204030204" pitchFamily="49" charset="0"/>
              </a:rPr>
              <a:t>, </a:t>
            </a:r>
            <a:r>
              <a:rPr lang="en-US" dirty="0" err="1">
                <a:gradFill>
                  <a:gsLst>
                    <a:gs pos="2917">
                      <a:schemeClr val="tx1"/>
                    </a:gs>
                    <a:gs pos="30000">
                      <a:schemeClr val="tx1"/>
                    </a:gs>
                  </a:gsLst>
                  <a:lin ang="5400000" scaled="0"/>
                </a:gradFill>
                <a:latin typeface="Consolas" panose="020B0609020204030204" pitchFamily="49" charset="0"/>
              </a:rPr>
              <a:t>ssh</a:t>
            </a:r>
            <a:r>
              <a:rPr lang="en-US"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rPr>
              <a:t>		</a:t>
            </a:r>
            <a:r>
              <a:rPr lang="en-US" dirty="0" err="1">
                <a:gradFill>
                  <a:gsLst>
                    <a:gs pos="2917">
                      <a:schemeClr val="tx1"/>
                    </a:gs>
                    <a:gs pos="30000">
                      <a:schemeClr val="tx1"/>
                    </a:gs>
                  </a:gsLst>
                  <a:lin ang="5400000" scaled="0"/>
                </a:gradFill>
                <a:latin typeface="Consolas" panose="020B0609020204030204" pitchFamily="49" charset="0"/>
              </a:rPr>
              <a:t>spark_config</a:t>
            </a:r>
            <a:r>
              <a:rPr lang="en-US"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Can deploy remotely using </a:t>
            </a:r>
            <a:r>
              <a:rPr lang="en-US" sz="2400" dirty="0" err="1">
                <a:gradFill>
                  <a:gsLst>
                    <a:gs pos="2917">
                      <a:schemeClr val="tx1"/>
                    </a:gs>
                    <a:gs pos="30000">
                      <a:schemeClr val="tx1"/>
                    </a:gs>
                  </a:gsLst>
                  <a:lin ang="5400000" scaled="0"/>
                </a:gradFill>
                <a:latin typeface="+mj-lt"/>
              </a:rPr>
              <a:t>ssh</a:t>
            </a:r>
            <a:r>
              <a:rPr lang="en-US" sz="2400" dirty="0">
                <a:gradFill>
                  <a:gsLst>
                    <a:gs pos="2917">
                      <a:schemeClr val="tx1"/>
                    </a:gs>
                    <a:gs pos="30000">
                      <a:schemeClr val="tx1"/>
                    </a:gs>
                  </a:gsLst>
                  <a:lin ang="5400000" scaled="0"/>
                </a:gradFill>
                <a:latin typeface="+mj-lt"/>
              </a:rPr>
              <a:t> connection parameters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Can deploy using </a:t>
            </a:r>
            <a:r>
              <a:rPr lang="en-US" sz="2400" dirty="0" err="1">
                <a:gradFill>
                  <a:gsLst>
                    <a:gs pos="2917">
                      <a:schemeClr val="tx1"/>
                    </a:gs>
                    <a:gs pos="30000">
                      <a:schemeClr val="tx1"/>
                    </a:gs>
                  </a:gsLst>
                  <a:lin ang="5400000" scaled="0"/>
                </a:gradFill>
                <a:latin typeface="Consolas" panose="020B0609020204030204" pitchFamily="49" charset="0"/>
              </a:rPr>
              <a:t>mrsdeploy</a:t>
            </a:r>
            <a:r>
              <a:rPr lang="en-US" sz="2400" dirty="0">
                <a:gradFill>
                  <a:gsLst>
                    <a:gs pos="2917">
                      <a:schemeClr val="tx1"/>
                    </a:gs>
                    <a:gs pos="30000">
                      <a:schemeClr val="tx1"/>
                    </a:gs>
                  </a:gsLst>
                  <a:lin ang="5400000" scaled="0"/>
                </a:gradFill>
                <a:latin typeface="Consolas" panose="020B0609020204030204" pitchFamily="49" charset="0"/>
              </a:rPr>
              <a:t> </a:t>
            </a:r>
            <a:r>
              <a:rPr lang="en-US" sz="2400" dirty="0">
                <a:gradFill>
                  <a:gsLst>
                    <a:gs pos="2917">
                      <a:schemeClr val="tx1"/>
                    </a:gs>
                    <a:gs pos="30000">
                      <a:schemeClr val="tx1"/>
                    </a:gs>
                  </a:gsLst>
                  <a:lin ang="5400000" scaled="0"/>
                </a:gradFill>
                <a:latin typeface="+mj-lt"/>
              </a:rPr>
              <a:t>package</a:t>
            </a:r>
          </a:p>
        </p:txBody>
      </p:sp>
    </p:spTree>
    <p:extLst>
      <p:ext uri="{BB962C8B-B14F-4D97-AF65-F5344CB8AC3E}">
        <p14:creationId xmlns:p14="http://schemas.microsoft.com/office/powerpoint/2010/main" val="127286588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95597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927658" y="1348732"/>
            <a:ext cx="5876328" cy="5405613"/>
            <a:chOff x="127656" y="1094998"/>
            <a:chExt cx="5877160" cy="54063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56" y="2247029"/>
              <a:ext cx="5877160" cy="3566121"/>
            </a:xfrm>
            <a:prstGeom prst="rect">
              <a:avLst/>
            </a:prstGeom>
          </p:spPr>
        </p:pic>
        <p:sp>
          <p:nvSpPr>
            <p:cNvPr id="15" name="TextBox 14"/>
            <p:cNvSpPr txBox="1"/>
            <p:nvPr/>
          </p:nvSpPr>
          <p:spPr>
            <a:xfrm>
              <a:off x="2926434" y="1851360"/>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2015</a:t>
              </a:r>
            </a:p>
          </p:txBody>
        </p:sp>
        <p:sp>
          <p:nvSpPr>
            <p:cNvPr id="19" name="TextBox 18"/>
            <p:cNvSpPr txBox="1"/>
            <p:nvPr/>
          </p:nvSpPr>
          <p:spPr>
            <a:xfrm>
              <a:off x="4728611" y="1876641"/>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2014</a:t>
              </a:r>
            </a:p>
          </p:txBody>
        </p:sp>
        <p:sp>
          <p:nvSpPr>
            <p:cNvPr id="20" name="TextBox 19"/>
            <p:cNvSpPr txBox="1"/>
            <p:nvPr/>
          </p:nvSpPr>
          <p:spPr>
            <a:xfrm>
              <a:off x="1242498" y="5873462"/>
              <a:ext cx="4094294" cy="627916"/>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gradFill>
                    <a:gsLst>
                      <a:gs pos="2917">
                        <a:schemeClr val="tx1"/>
                      </a:gs>
                      <a:gs pos="30000">
                        <a:schemeClr val="tx1"/>
                      </a:gs>
                    </a:gsLst>
                    <a:lin ang="5400000" scaled="0"/>
                  </a:gradFill>
                </a:rPr>
                <a:t>IEEE Spectrum 2014 – 2016 </a:t>
              </a:r>
            </a:p>
          </p:txBody>
        </p:sp>
        <p:sp>
          <p:nvSpPr>
            <p:cNvPr id="21" name="TextBox 20"/>
            <p:cNvSpPr txBox="1"/>
            <p:nvPr/>
          </p:nvSpPr>
          <p:spPr>
            <a:xfrm>
              <a:off x="884833" y="1094998"/>
              <a:ext cx="4362804" cy="911076"/>
            </a:xfrm>
            <a:prstGeom prst="rect">
              <a:avLst/>
            </a:prstGeom>
            <a:noFill/>
          </p:spPr>
          <p:txBody>
            <a:bodyPr wrap="none" lIns="182854" tIns="146284" rIns="182854" bIns="146284" rtlCol="0">
              <a:spAutoFit/>
            </a:bodyPr>
            <a:lstStyle/>
            <a:p>
              <a:pPr algn="ctr" defTabSz="896386"/>
              <a:r>
                <a:rPr lang="en-US" sz="2400" b="1" kern="0" dirty="0"/>
                <a:t>Language Popularity</a:t>
              </a:r>
            </a:p>
            <a:p>
              <a:pPr algn="ctr" defTabSz="896386"/>
              <a:r>
                <a:rPr lang="en-US" sz="1600" kern="0" dirty="0"/>
                <a:t>IEEE Spectrum Top Programming Languages</a:t>
              </a:r>
            </a:p>
          </p:txBody>
        </p:sp>
      </p:grpSp>
      <p:sp>
        <p:nvSpPr>
          <p:cNvPr id="3" name="Title 2"/>
          <p:cNvSpPr>
            <a:spLocks noGrp="1"/>
          </p:cNvSpPr>
          <p:nvPr>
            <p:ph type="title"/>
          </p:nvPr>
        </p:nvSpPr>
        <p:spPr/>
        <p:txBody>
          <a:bodyPr/>
          <a:lstStyle/>
          <a:p>
            <a:r>
              <a:rPr lang="en-US" dirty="0"/>
              <a:t>R’s popularity is growing rapidly</a:t>
            </a:r>
          </a:p>
        </p:txBody>
      </p:sp>
      <p:pic>
        <p:nvPicPr>
          <p:cNvPr id="6" name="Picture 5" hidden="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02" y="2485696"/>
            <a:ext cx="4596243" cy="3306444"/>
          </a:xfrm>
          <a:prstGeom prst="rect">
            <a:avLst/>
          </a:prstGeom>
        </p:spPr>
      </p:pic>
      <p:sp>
        <p:nvSpPr>
          <p:cNvPr id="7" name="TextBox 6"/>
          <p:cNvSpPr txBox="1"/>
          <p:nvPr/>
        </p:nvSpPr>
        <p:spPr>
          <a:xfrm>
            <a:off x="1026142" y="1519717"/>
            <a:ext cx="3903870" cy="706039"/>
          </a:xfrm>
          <a:prstGeom prst="rect">
            <a:avLst/>
          </a:prstGeom>
          <a:noFill/>
        </p:spPr>
        <p:txBody>
          <a:bodyPr wrap="square" rtlCol="0">
            <a:spAutoFit/>
          </a:bodyPr>
          <a:lstStyle/>
          <a:p>
            <a:pPr algn="ctr" defTabSz="896386"/>
            <a:r>
              <a:rPr lang="en-US" sz="2400" b="1" kern="0" dirty="0"/>
              <a:t>R Usage Growth</a:t>
            </a:r>
          </a:p>
          <a:p>
            <a:pPr algn="ctr" defTabSz="896386"/>
            <a:r>
              <a:rPr lang="en-US" sz="1600" kern="0" dirty="0"/>
              <a:t>Rexer Data Miner Survey, 2007-2013</a:t>
            </a:r>
          </a:p>
        </p:txBody>
      </p:sp>
      <p:sp>
        <p:nvSpPr>
          <p:cNvPr id="16" name="TextBox 15"/>
          <p:cNvSpPr txBox="1"/>
          <p:nvPr/>
        </p:nvSpPr>
        <p:spPr>
          <a:xfrm>
            <a:off x="1026140" y="6213830"/>
            <a:ext cx="3515301" cy="459819"/>
          </a:xfrm>
          <a:prstGeom prst="rect">
            <a:avLst/>
          </a:prstGeom>
          <a:noFill/>
        </p:spPr>
        <p:txBody>
          <a:bodyPr wrap="none" rtlCol="0">
            <a:spAutoFit/>
          </a:bodyPr>
          <a:lstStyle/>
          <a:p>
            <a:pPr defTabSz="896386"/>
            <a:r>
              <a:rPr lang="en-US" sz="2400" kern="0" dirty="0">
                <a:solidFill>
                  <a:schemeClr val="bg2"/>
                </a:solidFill>
                <a:hlinkClick r:id="rId6"/>
              </a:rPr>
              <a:t>Rexer Data Miner Survey</a:t>
            </a:r>
            <a:endParaRPr lang="en-US" sz="2400" kern="0" dirty="0">
              <a:solidFill>
                <a:schemeClr val="bg2"/>
              </a:solidFill>
            </a:endParaRPr>
          </a:p>
        </p:txBody>
      </p:sp>
      <p:sp>
        <p:nvSpPr>
          <p:cNvPr id="10" name="Oval 9"/>
          <p:cNvSpPr/>
          <p:nvPr/>
        </p:nvSpPr>
        <p:spPr>
          <a:xfrm>
            <a:off x="8432395" y="4341954"/>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cxnSp>
        <p:nvCxnSpPr>
          <p:cNvPr id="13" name="Straight Arrow Connector 12"/>
          <p:cNvCxnSpPr>
            <a:stCxn id="22" idx="1"/>
            <a:endCxn id="10" idx="6"/>
          </p:cNvCxnSpPr>
          <p:nvPr/>
        </p:nvCxnSpPr>
        <p:spPr>
          <a:xfrm flipH="1" flipV="1">
            <a:off x="9040023" y="4493765"/>
            <a:ext cx="1232633" cy="758001"/>
          </a:xfrm>
          <a:prstGeom prst="straightConnector1">
            <a:avLst/>
          </a:prstGeom>
          <a:ln w="5715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183673" y="5207300"/>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grpSp>
        <p:nvGrpSpPr>
          <p:cNvPr id="39" name="Group 38"/>
          <p:cNvGrpSpPr/>
          <p:nvPr/>
        </p:nvGrpSpPr>
        <p:grpSpPr>
          <a:xfrm>
            <a:off x="565110" y="2668162"/>
            <a:ext cx="4284226" cy="2997998"/>
            <a:chOff x="576439" y="2721166"/>
            <a:chExt cx="4370134" cy="3058114"/>
          </a:xfrm>
        </p:grpSpPr>
        <p:sp>
          <p:nvSpPr>
            <p:cNvPr id="2" name="Oval 1"/>
            <p:cNvSpPr/>
            <p:nvPr/>
          </p:nvSpPr>
          <p:spPr bwMode="auto">
            <a:xfrm>
              <a:off x="1174866" y="454429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722634" y="40847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2286910" y="396134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2856730" y="3817647"/>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4493893" y="288108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3389570" y="3668018"/>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1722634" y="5166815"/>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2264106"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2814945"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398945" y="4905327"/>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493893" y="450252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1291243" y="3020291"/>
              <a:ext cx="3380509" cy="1634836"/>
            </a:xfrm>
            <a:custGeom>
              <a:avLst/>
              <a:gdLst>
                <a:gd name="connsiteX0" fmla="*/ 0 w 3358342"/>
                <a:gd name="connsiteY0" fmla="*/ 1684713 h 1684713"/>
                <a:gd name="connsiteX1" fmla="*/ 543098 w 3358342"/>
                <a:gd name="connsiteY1" fmla="*/ 1208116 h 1684713"/>
                <a:gd name="connsiteX2" fmla="*/ 1136073 w 3358342"/>
                <a:gd name="connsiteY2" fmla="*/ 1119447 h 1684713"/>
                <a:gd name="connsiteX3" fmla="*/ 1695796 w 3358342"/>
                <a:gd name="connsiteY3" fmla="*/ 953193 h 1684713"/>
                <a:gd name="connsiteX4" fmla="*/ 2233353 w 3358342"/>
                <a:gd name="connsiteY4" fmla="*/ 825731 h 1684713"/>
                <a:gd name="connsiteX5" fmla="*/ 3358342 w 3358342"/>
                <a:gd name="connsiteY5" fmla="*/ 0 h 1684713"/>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509" h="1634836">
                  <a:moveTo>
                    <a:pt x="0" y="1634836"/>
                  </a:moveTo>
                  <a:cubicBezTo>
                    <a:pt x="221673" y="1503680"/>
                    <a:pt x="376843" y="1350356"/>
                    <a:pt x="565265" y="1208116"/>
                  </a:cubicBezTo>
                  <a:lnTo>
                    <a:pt x="1158240" y="1119447"/>
                  </a:lnTo>
                  <a:lnTo>
                    <a:pt x="1717963" y="953193"/>
                  </a:lnTo>
                  <a:lnTo>
                    <a:pt x="2255520" y="825731"/>
                  </a:lnTo>
                  <a:lnTo>
                    <a:pt x="3380509" y="0"/>
                  </a:lnTo>
                </a:path>
              </a:pathLst>
            </a:cu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5" name="Freeform 4"/>
            <p:cNvSpPr/>
            <p:nvPr/>
          </p:nvSpPr>
          <p:spPr bwMode="auto">
            <a:xfrm>
              <a:off x="1862051" y="4616335"/>
              <a:ext cx="2826327" cy="692727"/>
            </a:xfrm>
            <a:custGeom>
              <a:avLst/>
              <a:gdLst>
                <a:gd name="connsiteX0" fmla="*/ 0 w 2826327"/>
                <a:gd name="connsiteY0" fmla="*/ 692727 h 692727"/>
                <a:gd name="connsiteX1" fmla="*/ 565265 w 2826327"/>
                <a:gd name="connsiteY1" fmla="*/ 587432 h 692727"/>
                <a:gd name="connsiteX2" fmla="*/ 1124989 w 2826327"/>
                <a:gd name="connsiteY2" fmla="*/ 570807 h 692727"/>
                <a:gd name="connsiteX3" fmla="*/ 1701338 w 2826327"/>
                <a:gd name="connsiteY3" fmla="*/ 426720 h 692727"/>
                <a:gd name="connsiteX4" fmla="*/ 2826327 w 2826327"/>
                <a:gd name="connsiteY4" fmla="*/ 0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692727">
                  <a:moveTo>
                    <a:pt x="0" y="692727"/>
                  </a:moveTo>
                  <a:lnTo>
                    <a:pt x="565265" y="587432"/>
                  </a:lnTo>
                  <a:lnTo>
                    <a:pt x="1124989" y="570807"/>
                  </a:lnTo>
                  <a:lnTo>
                    <a:pt x="1701338" y="426720"/>
                  </a:lnTo>
                  <a:lnTo>
                    <a:pt x="2826327" y="0"/>
                  </a:lnTo>
                </a:path>
              </a:pathLst>
            </a:cu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8" name="TextBox 7"/>
            <p:cNvSpPr txBox="1"/>
            <p:nvPr/>
          </p:nvSpPr>
          <p:spPr>
            <a:xfrm>
              <a:off x="1132133" y="5585381"/>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2007</a:t>
              </a:r>
            </a:p>
          </p:txBody>
        </p:sp>
        <p:sp>
          <p:nvSpPr>
            <p:cNvPr id="31" name="TextBox 30"/>
            <p:cNvSpPr txBox="1"/>
            <p:nvPr/>
          </p:nvSpPr>
          <p:spPr>
            <a:xfrm>
              <a:off x="1679901"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2008</a:t>
              </a:r>
            </a:p>
          </p:txBody>
        </p:sp>
        <p:sp>
          <p:nvSpPr>
            <p:cNvPr id="32" name="TextBox 31"/>
            <p:cNvSpPr txBox="1"/>
            <p:nvPr/>
          </p:nvSpPr>
          <p:spPr>
            <a:xfrm>
              <a:off x="2221374"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2009</a:t>
              </a:r>
            </a:p>
          </p:txBody>
        </p:sp>
        <p:sp>
          <p:nvSpPr>
            <p:cNvPr id="33" name="TextBox 32"/>
            <p:cNvSpPr txBox="1"/>
            <p:nvPr/>
          </p:nvSpPr>
          <p:spPr>
            <a:xfrm>
              <a:off x="278913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2010</a:t>
              </a:r>
            </a:p>
          </p:txBody>
        </p:sp>
        <p:sp>
          <p:nvSpPr>
            <p:cNvPr id="34" name="TextBox 33"/>
            <p:cNvSpPr txBox="1"/>
            <p:nvPr/>
          </p:nvSpPr>
          <p:spPr>
            <a:xfrm>
              <a:off x="3356213"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2011</a:t>
              </a:r>
            </a:p>
          </p:txBody>
        </p:sp>
        <p:sp>
          <p:nvSpPr>
            <p:cNvPr id="35" name="TextBox 34"/>
            <p:cNvSpPr txBox="1"/>
            <p:nvPr/>
          </p:nvSpPr>
          <p:spPr>
            <a:xfrm>
              <a:off x="3925797"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2012</a:t>
              </a:r>
            </a:p>
          </p:txBody>
        </p:sp>
        <p:sp>
          <p:nvSpPr>
            <p:cNvPr id="36" name="TextBox 35"/>
            <p:cNvSpPr txBox="1"/>
            <p:nvPr/>
          </p:nvSpPr>
          <p:spPr>
            <a:xfrm>
              <a:off x="449287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2013</a:t>
              </a:r>
            </a:p>
          </p:txBody>
        </p:sp>
        <p:sp>
          <p:nvSpPr>
            <p:cNvPr id="9" name="Freeform 8"/>
            <p:cNvSpPr/>
            <p:nvPr/>
          </p:nvSpPr>
          <p:spPr bwMode="auto">
            <a:xfrm>
              <a:off x="1024569" y="2721166"/>
              <a:ext cx="3922004" cy="2765234"/>
            </a:xfrm>
            <a:custGeom>
              <a:avLst/>
              <a:gdLst>
                <a:gd name="connsiteX0" fmla="*/ 0 w 3922004"/>
                <a:gd name="connsiteY0" fmla="*/ 0 h 2765234"/>
                <a:gd name="connsiteX1" fmla="*/ 0 w 3922004"/>
                <a:gd name="connsiteY1" fmla="*/ 2765234 h 2765234"/>
                <a:gd name="connsiteX2" fmla="*/ 3922004 w 3922004"/>
                <a:gd name="connsiteY2" fmla="*/ 2765234 h 2765234"/>
              </a:gdLst>
              <a:ahLst/>
              <a:cxnLst>
                <a:cxn ang="0">
                  <a:pos x="connsiteX0" y="connsiteY0"/>
                </a:cxn>
                <a:cxn ang="0">
                  <a:pos x="connsiteX1" y="connsiteY1"/>
                </a:cxn>
                <a:cxn ang="0">
                  <a:pos x="connsiteX2" y="connsiteY2"/>
                </a:cxn>
              </a:cxnLst>
              <a:rect l="l" t="t" r="r" b="b"/>
              <a:pathLst>
                <a:path w="3922004" h="2765234">
                  <a:moveTo>
                    <a:pt x="0" y="0"/>
                  </a:moveTo>
                  <a:lnTo>
                    <a:pt x="0" y="2765234"/>
                  </a:lnTo>
                  <a:lnTo>
                    <a:pt x="3922004" y="2765234"/>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37" name="TextBox 36"/>
            <p:cNvSpPr txBox="1"/>
            <p:nvPr/>
          </p:nvSpPr>
          <p:spPr>
            <a:xfrm>
              <a:off x="576439" y="2784130"/>
              <a:ext cx="339837"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80%</a:t>
              </a:r>
            </a:p>
          </p:txBody>
        </p:sp>
        <p:sp>
          <p:nvSpPr>
            <p:cNvPr id="38" name="TextBox 37"/>
            <p:cNvSpPr txBox="1"/>
            <p:nvPr/>
          </p:nvSpPr>
          <p:spPr>
            <a:xfrm>
              <a:off x="672620" y="5309064"/>
              <a:ext cx="243656"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0%</a:t>
              </a:r>
            </a:p>
          </p:txBody>
        </p:sp>
      </p:grpSp>
      <p:pic>
        <p:nvPicPr>
          <p:cNvPr id="40" name="Picture 39"/>
          <p:cNvPicPr>
            <a:picLocks noChangeAspect="1"/>
          </p:cNvPicPr>
          <p:nvPr>
            <p:custDataLst>
              <p:custData r:id="rId1"/>
            </p:custDataLst>
          </p:nvPr>
        </p:nvPicPr>
        <p:blipFill>
          <a:blip r:embed="rId7"/>
          <a:stretch>
            <a:fillRect/>
          </a:stretch>
        </p:blipFill>
        <p:spPr>
          <a:xfrm>
            <a:off x="5825430" y="2261536"/>
            <a:ext cx="6311533" cy="3804679"/>
          </a:xfrm>
          <a:prstGeom prst="rect">
            <a:avLst/>
          </a:prstGeom>
        </p:spPr>
      </p:pic>
      <p:sp>
        <p:nvSpPr>
          <p:cNvPr id="41" name="Oval 40"/>
          <p:cNvSpPr/>
          <p:nvPr/>
        </p:nvSpPr>
        <p:spPr bwMode="auto">
          <a:xfrm>
            <a:off x="485458" y="5833143"/>
            <a:ext cx="293375" cy="2933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2775591" y="5839418"/>
            <a:ext cx="293375" cy="29337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693164" y="5727782"/>
            <a:ext cx="1622032" cy="534083"/>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Primary Tool</a:t>
            </a:r>
          </a:p>
        </p:txBody>
      </p:sp>
      <p:sp>
        <p:nvSpPr>
          <p:cNvPr id="44" name="TextBox 43"/>
          <p:cNvSpPr txBox="1"/>
          <p:nvPr/>
        </p:nvSpPr>
        <p:spPr>
          <a:xfrm>
            <a:off x="3068967" y="5772949"/>
            <a:ext cx="2411296"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Use for Data Science</a:t>
            </a:r>
          </a:p>
        </p:txBody>
      </p:sp>
    </p:spTree>
    <p:extLst>
      <p:ext uri="{BB962C8B-B14F-4D97-AF65-F5344CB8AC3E}">
        <p14:creationId xmlns:p14="http://schemas.microsoft.com/office/powerpoint/2010/main" val="3329968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5045744"/>
          </a:xfrm>
        </p:spPr>
        <p:txBody>
          <a:bodyPr/>
          <a:lstStyle/>
          <a:p>
            <a:pPr marL="0" indent="0">
              <a:buNone/>
            </a:pPr>
            <a:r>
              <a:rPr lang="en-US" dirty="0"/>
              <a:t>MRS extends open-source R to allow:</a:t>
            </a:r>
          </a:p>
          <a:p>
            <a:pPr lvl="1"/>
            <a:endParaRPr lang="en-US" dirty="0"/>
          </a:p>
          <a:p>
            <a:r>
              <a:rPr lang="en-US" dirty="0"/>
              <a:t>Multi-threading</a:t>
            </a:r>
          </a:p>
          <a:p>
            <a:pPr lvl="1"/>
            <a:r>
              <a:rPr lang="en-US" dirty="0"/>
              <a:t>Matrix operations, linear algebra, and many other math operations run on all available cores</a:t>
            </a:r>
          </a:p>
          <a:p>
            <a:pPr lvl="2"/>
            <a:endParaRPr lang="en-US" dirty="0"/>
          </a:p>
          <a:p>
            <a:r>
              <a:rPr lang="en-US" dirty="0"/>
              <a:t>Parallel processing</a:t>
            </a:r>
          </a:p>
          <a:p>
            <a:pPr lvl="1"/>
            <a:r>
              <a:rPr lang="en-US" dirty="0" err="1"/>
              <a:t>ScaleR</a:t>
            </a:r>
            <a:r>
              <a:rPr lang="en-US" dirty="0"/>
              <a:t> functions utilize all available resources, local or distributed</a:t>
            </a:r>
          </a:p>
          <a:p>
            <a:pPr lvl="2"/>
            <a:endParaRPr lang="en-US" dirty="0"/>
          </a:p>
          <a:p>
            <a:r>
              <a:rPr lang="en-US" dirty="0"/>
              <a:t>On-disk data storage</a:t>
            </a:r>
          </a:p>
          <a:p>
            <a:pPr lvl="1"/>
            <a:r>
              <a:rPr lang="en-US" dirty="0"/>
              <a:t>RAM limitations lifted – Break Through Your Memory Barrier!</a:t>
            </a:r>
          </a:p>
        </p:txBody>
      </p:sp>
      <p:sp>
        <p:nvSpPr>
          <p:cNvPr id="2" name="Title 1"/>
          <p:cNvSpPr>
            <a:spLocks noGrp="1"/>
          </p:cNvSpPr>
          <p:nvPr>
            <p:ph type="title"/>
          </p:nvPr>
        </p:nvSpPr>
        <p:spPr/>
        <p:txBody>
          <a:bodyPr/>
          <a:lstStyle/>
          <a:p>
            <a:r>
              <a:rPr lang="en-US" dirty="0"/>
              <a:t>Microsoft R Server</a:t>
            </a:r>
          </a:p>
        </p:txBody>
      </p:sp>
    </p:spTree>
    <p:extLst>
      <p:ext uri="{BB962C8B-B14F-4D97-AF65-F5344CB8AC3E}">
        <p14:creationId xmlns:p14="http://schemas.microsoft.com/office/powerpoint/2010/main" val="1807024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bwMode="auto">
          <a:xfrm>
            <a:off x="2765799" y="2318076"/>
            <a:ext cx="1060406"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sp>
        <p:nvSpPr>
          <p:cNvPr id="59" name="Oval 2"/>
          <p:cNvSpPr>
            <a:spLocks noChangeAspect="1"/>
          </p:cNvSpPr>
          <p:nvPr/>
        </p:nvSpPr>
        <p:spPr bwMode="auto">
          <a:xfrm>
            <a:off x="588666" y="177063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defRPr/>
            </a:pPr>
            <a:endParaRPr lang="en-US" sz="2000" spc="-51"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588666" y="320145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588666" y="463227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277220" y="3736885"/>
            <a:ext cx="98238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452277" y="2182441"/>
            <a:ext cx="1215335"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151730" y="2974071"/>
            <a:ext cx="1743928" cy="953372"/>
          </a:xfrm>
          <a:prstGeom prst="rect">
            <a:avLst/>
          </a:prstGeom>
          <a:noFill/>
        </p:spPr>
        <p:txBody>
          <a:bodyPr wrap="square" lIns="179233" tIns="143387" rIns="179233" bIns="143387" rtlCol="0">
            <a:spAutoFit/>
          </a:bodyPr>
          <a:lstStyle/>
          <a:p>
            <a:pPr algn="ctr" defTabSz="710708">
              <a:spcBef>
                <a:spcPct val="0"/>
              </a:spcBef>
              <a:spcAft>
                <a:spcPct val="35000"/>
              </a:spcAft>
              <a:defRPr/>
            </a:pPr>
            <a:r>
              <a:rPr lang="en-US" sz="4313" b="1" spc="-29"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783754" y="3767490"/>
            <a:ext cx="1720235"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25757" y="2103712"/>
            <a:ext cx="601528" cy="47587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3" name="TextBox 2"/>
          <p:cNvSpPr txBox="1"/>
          <p:nvPr/>
        </p:nvSpPr>
        <p:spPr>
          <a:xfrm>
            <a:off x="1663423" y="2015644"/>
            <a:ext cx="1131318" cy="778622"/>
          </a:xfrm>
          <a:prstGeom prst="rect">
            <a:avLst/>
          </a:prstGeom>
          <a:noFill/>
        </p:spPr>
        <p:txBody>
          <a:bodyPr wrap="square" lIns="179233" tIns="143387" rIns="179233" bIns="143387" rtlCol="0">
            <a:spAutoFit/>
          </a:bodyPr>
          <a:lstStyle/>
          <a:p>
            <a:pPr defTabSz="914165">
              <a:lnSpc>
                <a:spcPct val="90000"/>
              </a:lnSpc>
              <a:spcAft>
                <a:spcPts val="588"/>
              </a:spcAft>
              <a:defRPr/>
            </a:pPr>
            <a:r>
              <a:rPr lang="en-US" sz="1766" spc="-29"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697453" y="3486192"/>
            <a:ext cx="1131318"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05019" y="3451357"/>
            <a:ext cx="443010" cy="63227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110" name="TextBox 109"/>
          <p:cNvSpPr txBox="1"/>
          <p:nvPr/>
        </p:nvSpPr>
        <p:spPr>
          <a:xfrm>
            <a:off x="1708800" y="4651572"/>
            <a:ext cx="1415327" cy="1023146"/>
          </a:xfrm>
          <a:prstGeom prst="rect">
            <a:avLst/>
          </a:prstGeom>
          <a:noFill/>
        </p:spPr>
        <p:txBody>
          <a:bodyPr wrap="square" lIns="179233" tIns="143387" rIns="179233" bIns="143387" rtlCol="0">
            <a:spAutoFit/>
          </a:bodyPr>
          <a:lstStyle/>
          <a:p>
            <a:pPr defTabSz="914165">
              <a:lnSpc>
                <a:spcPct val="90000"/>
              </a:lnSpc>
              <a:spcBef>
                <a:spcPct val="0"/>
              </a:spcBef>
              <a:defRPr/>
            </a:pPr>
            <a:r>
              <a:rPr lang="en-US" sz="1766" spc="-29" dirty="0">
                <a:latin typeface="Segoe UI Semilight" panose="020B0402040204020203" pitchFamily="34" charset="0"/>
                <a:cs typeface="Segoe UI Semilight" panose="020B0402040204020203" pitchFamily="34" charset="0"/>
              </a:rPr>
              <a:t>Sensors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and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36926" y="289960"/>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16">
              <a:defRPr/>
            </a:pPr>
            <a:endParaRPr lang="en-US" sz="4705"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879719" y="5952157"/>
            <a:ext cx="8486271" cy="366380"/>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7849085" y="2318076"/>
            <a:ext cx="450748"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grpSp>
        <p:nvGrpSpPr>
          <p:cNvPr id="2" name="Group 1"/>
          <p:cNvGrpSpPr/>
          <p:nvPr/>
        </p:nvGrpSpPr>
        <p:grpSpPr>
          <a:xfrm>
            <a:off x="8259606" y="1884875"/>
            <a:ext cx="1075710" cy="1075430"/>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499"/>
              <a:endParaRPr lang="en-US" sz="1730" dirty="0"/>
            </a:p>
          </p:txBody>
        </p:sp>
      </p:grpSp>
      <p:sp>
        <p:nvSpPr>
          <p:cNvPr id="66" name="Freeform 16"/>
          <p:cNvSpPr>
            <a:spLocks noChangeAspect="1" noEditPoints="1"/>
          </p:cNvSpPr>
          <p:nvPr/>
        </p:nvSpPr>
        <p:spPr bwMode="auto">
          <a:xfrm>
            <a:off x="861679" y="4952726"/>
            <a:ext cx="565609" cy="520072"/>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341"/>
            <a:endParaRPr lang="en-US" sz="1454"/>
          </a:p>
        </p:txBody>
      </p:sp>
      <p:sp>
        <p:nvSpPr>
          <p:cNvPr id="67" name="TextBox 66"/>
          <p:cNvSpPr txBox="1"/>
          <p:nvPr/>
        </p:nvSpPr>
        <p:spPr>
          <a:xfrm>
            <a:off x="9452274" y="4758868"/>
            <a:ext cx="1788687" cy="778622"/>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259606" y="4632276"/>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577350" y="4779013"/>
            <a:ext cx="493740" cy="767884"/>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grpSp>
      <p:grpSp>
        <p:nvGrpSpPr>
          <p:cNvPr id="5" name="Group 4"/>
          <p:cNvGrpSpPr/>
          <p:nvPr/>
        </p:nvGrpSpPr>
        <p:grpSpPr>
          <a:xfrm>
            <a:off x="3943165" y="3805127"/>
            <a:ext cx="3905921" cy="1729348"/>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grpSp>
        <p:sp>
          <p:nvSpPr>
            <p:cNvPr id="114" name="TextBox 113"/>
            <p:cNvSpPr txBox="1"/>
            <p:nvPr/>
          </p:nvSpPr>
          <p:spPr>
            <a:xfrm>
              <a:off x="4022230" y="5176730"/>
              <a:ext cx="3984243" cy="468227"/>
            </a:xfrm>
            <a:prstGeom prst="rect">
              <a:avLst/>
            </a:prstGeom>
            <a:noFill/>
          </p:spPr>
          <p:txBody>
            <a:bodyPr wrap="square" lIns="179233" tIns="89642" rIns="179233" bIns="143387" rtlCol="0">
              <a:spAutoFit/>
            </a:bodyPr>
            <a:lstStyle/>
            <a:p>
              <a:pPr algn="ctr" defTabSz="710708">
                <a:spcBef>
                  <a:spcPct val="0"/>
                </a:spcBef>
                <a:spcAft>
                  <a:spcPct val="35000"/>
                </a:spcAft>
                <a:defRPr/>
              </a:pPr>
              <a:r>
                <a:rPr lang="en-US" sz="1454" spc="-29"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455107" y="3478793"/>
            <a:ext cx="1089902" cy="489242"/>
          </a:xfrm>
          <a:prstGeom prst="rect">
            <a:avLst/>
          </a:prstGeom>
          <a:noFill/>
          <a:ln>
            <a:noFill/>
          </a:ln>
        </p:spPr>
        <p:txBody>
          <a:bodyPr wrap="square" lIns="182828" tIns="146263" rIns="182828" bIns="146263" rtlCol="0">
            <a:spAutoFit/>
          </a:bodyPr>
          <a:lstStyle/>
          <a:p>
            <a:pPr defTabSz="932536">
              <a:lnSpc>
                <a:spcPct val="90000"/>
              </a:lnSpc>
              <a:spcBef>
                <a:spcPct val="0"/>
              </a:spcBef>
              <a:spcAft>
                <a:spcPts val="600"/>
              </a:spcAft>
              <a:defRPr/>
            </a:pPr>
            <a:r>
              <a:rPr lang="en-US" sz="1400" kern="0" spc="-30"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299830" y="3242348"/>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554379" y="3556481"/>
            <a:ext cx="598491" cy="462940"/>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grpSp>
      <p:grpSp>
        <p:nvGrpSpPr>
          <p:cNvPr id="6" name="Group 5"/>
          <p:cNvGrpSpPr/>
          <p:nvPr/>
        </p:nvGrpSpPr>
        <p:grpSpPr>
          <a:xfrm>
            <a:off x="4398070" y="1568777"/>
            <a:ext cx="3148190" cy="1795164"/>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7" name="TextBox 126"/>
              <p:cNvSpPr txBox="1"/>
              <p:nvPr/>
            </p:nvSpPr>
            <p:spPr>
              <a:xfrm>
                <a:off x="3170554" y="4691766"/>
                <a:ext cx="6054818" cy="1100850"/>
              </a:xfrm>
              <a:prstGeom prst="rect">
                <a:avLst/>
              </a:prstGeom>
              <a:noFill/>
              <a:ln>
                <a:noFill/>
              </a:ln>
            </p:spPr>
            <p:txBody>
              <a:bodyPr wrap="square" lIns="182854" tIns="146284" rIns="182854" bIns="146284" rtlCol="0">
                <a:spAutoFit/>
              </a:bodyPr>
              <a:lstStyle/>
              <a:p>
                <a:pPr algn="ctr" defTabSz="914375">
                  <a:lnSpc>
                    <a:spcPct val="90000"/>
                  </a:lnSpc>
                  <a:defRPr/>
                </a:pPr>
                <a:r>
                  <a:rPr lang="en-US" sz="200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defRPr/>
                    </a:pPr>
                    <a:endParaRPr lang="en-US" sz="2400"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grpSp>
    </p:spTree>
    <p:extLst>
      <p:ext uri="{BB962C8B-B14F-4D97-AF65-F5344CB8AC3E}">
        <p14:creationId xmlns:p14="http://schemas.microsoft.com/office/powerpoint/2010/main" val="3733944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6472" kern="0" dirty="0">
                <a:latin typeface="+mj-lt"/>
                <a:ea typeface="Segoe UI" pitchFamily="34" charset="0"/>
                <a:cs typeface="Segoe UI" pitchFamily="34" charset="0"/>
              </a:rPr>
              <a:t>What is</a:t>
            </a:r>
            <a:br>
              <a:rPr lang="en-US" sz="6472" kern="0" dirty="0">
                <a:latin typeface="+mj-lt"/>
                <a:ea typeface="Segoe UI" pitchFamily="34" charset="0"/>
                <a:cs typeface="Segoe UI" pitchFamily="34" charset="0"/>
              </a:rPr>
            </a:br>
            <a:endParaRPr lang="en-US" sz="6472" kern="0" dirty="0">
              <a:latin typeface="+mj-lt"/>
              <a:ea typeface="Segoe UI" pitchFamily="34" charset="0"/>
              <a:cs typeface="Segoe UI" pitchFamily="34" charset="0"/>
            </a:endParaRPr>
          </a:p>
        </p:txBody>
      </p:sp>
      <p:sp>
        <p:nvSpPr>
          <p:cNvPr id="80" name="Title 1"/>
          <p:cNvSpPr txBox="1">
            <a:spLocks/>
          </p:cNvSpPr>
          <p:nvPr/>
        </p:nvSpPr>
        <p:spPr>
          <a:xfrm>
            <a:off x="231891" y="289960"/>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705" dirty="0">
              <a:solidFill>
                <a:schemeClr val="tx1"/>
              </a:solidFill>
            </a:endParaRPr>
          </a:p>
        </p:txBody>
      </p:sp>
      <p:sp>
        <p:nvSpPr>
          <p:cNvPr id="109" name="Rectangle 108"/>
          <p:cNvSpPr/>
          <p:nvPr/>
        </p:nvSpPr>
        <p:spPr bwMode="auto">
          <a:xfrm>
            <a:off x="4325291" y="655640"/>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A statistics programming language</a:t>
            </a:r>
          </a:p>
        </p:txBody>
      </p:sp>
      <p:sp>
        <p:nvSpPr>
          <p:cNvPr id="110" name="Rectangle 109"/>
          <p:cNvSpPr/>
          <p:nvPr/>
        </p:nvSpPr>
        <p:spPr bwMode="auto">
          <a:xfrm>
            <a:off x="4325291" y="1004465"/>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325291" y="1353292"/>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Open source</a:t>
            </a:r>
          </a:p>
        </p:txBody>
      </p:sp>
      <p:sp>
        <p:nvSpPr>
          <p:cNvPr id="112" name="Rectangle 111"/>
          <p:cNvSpPr/>
          <p:nvPr/>
        </p:nvSpPr>
        <p:spPr bwMode="auto">
          <a:xfrm>
            <a:off x="5106641" y="2548565"/>
            <a:ext cx="7691315" cy="4312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2.5+M users </a:t>
            </a:r>
          </a:p>
        </p:txBody>
      </p:sp>
      <p:sp>
        <p:nvSpPr>
          <p:cNvPr id="113" name="Rectangle 112"/>
          <p:cNvSpPr/>
          <p:nvPr/>
        </p:nvSpPr>
        <p:spPr bwMode="auto">
          <a:xfrm>
            <a:off x="5106641" y="2903599"/>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Taught in most universities</a:t>
            </a:r>
            <a:endParaRPr lang="en-US" sz="200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106641" y="3624227"/>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Thriving user groups worldwide</a:t>
            </a:r>
            <a:endParaRPr lang="en-US" sz="2000" dirty="0">
              <a:solidFill>
                <a:schemeClr val="tx1"/>
              </a:solidFill>
              <a:latin typeface="+mj-lt"/>
              <a:ea typeface="Segoe UI" pitchFamily="34" charset="0"/>
              <a:cs typeface="Segoe UI" pitchFamily="34" charset="0"/>
            </a:endParaRPr>
          </a:p>
        </p:txBody>
      </p:sp>
      <p:sp>
        <p:nvSpPr>
          <p:cNvPr id="115" name="Rectangle 114"/>
          <p:cNvSpPr/>
          <p:nvPr/>
        </p:nvSpPr>
        <p:spPr bwMode="auto">
          <a:xfrm>
            <a:off x="4471569" y="4611734"/>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10,000+ free algorithms in CRAN</a:t>
            </a:r>
          </a:p>
        </p:txBody>
      </p:sp>
      <p:sp>
        <p:nvSpPr>
          <p:cNvPr id="116" name="Rectangle 115"/>
          <p:cNvSpPr/>
          <p:nvPr/>
        </p:nvSpPr>
        <p:spPr bwMode="auto">
          <a:xfrm>
            <a:off x="4471568" y="4956184"/>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Scalable to big data</a:t>
            </a:r>
            <a:endParaRPr lang="en-US" sz="200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106641" y="3264829"/>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New and recent grad’s use it</a:t>
            </a:r>
            <a:endParaRPr lang="en-US" sz="2000" dirty="0">
              <a:solidFill>
                <a:schemeClr val="tx1"/>
              </a:solidFill>
              <a:latin typeface="+mj-lt"/>
              <a:ea typeface="Segoe UI" pitchFamily="34" charset="0"/>
              <a:cs typeface="Segoe UI" pitchFamily="34" charset="0"/>
            </a:endParaRPr>
          </a:p>
        </p:txBody>
      </p:sp>
      <p:sp>
        <p:nvSpPr>
          <p:cNvPr id="106" name="Oval 105"/>
          <p:cNvSpPr>
            <a:spLocks noChangeAspect="1"/>
          </p:cNvSpPr>
          <p:nvPr/>
        </p:nvSpPr>
        <p:spPr bwMode="auto">
          <a:xfrm>
            <a:off x="2855445" y="611514"/>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solidFill>
                  <a:srgbClr val="164F7E"/>
                </a:solidFill>
                <a:latin typeface="+mj-lt"/>
                <a:ea typeface="Segoe UI" pitchFamily="34" charset="0"/>
                <a:cs typeface="Segoe UI" pitchFamily="34" charset="0"/>
              </a:rPr>
              <a:t> </a:t>
            </a:r>
            <a:r>
              <a:rPr lang="en-US" sz="1962" kern="0" dirty="0">
                <a:latin typeface="+mj-lt"/>
                <a:ea typeface="Segoe UI" pitchFamily="34" charset="0"/>
                <a:cs typeface="Segoe UI" pitchFamily="34" charset="0"/>
              </a:rPr>
              <a:t>Language</a:t>
            </a:r>
            <a:r>
              <a:rPr lang="en-US" sz="1962" kern="0" dirty="0">
                <a:solidFill>
                  <a:srgbClr val="164F7E"/>
                </a:solidFill>
                <a:latin typeface="+mj-lt"/>
                <a:ea typeface="Segoe UI" pitchFamily="34" charset="0"/>
                <a:cs typeface="Segoe UI" pitchFamily="34" charset="0"/>
              </a:rPr>
              <a:t> </a:t>
            </a:r>
          </a:p>
          <a:p>
            <a:pPr algn="ctr" defTabSz="913900">
              <a:defRPr/>
            </a:pPr>
            <a:r>
              <a:rPr lang="en-US" sz="1962" kern="0" dirty="0">
                <a:latin typeface="+mj-lt"/>
                <a:ea typeface="Segoe UI" pitchFamily="34" charset="0"/>
                <a:cs typeface="Segoe UI" pitchFamily="34" charset="0"/>
              </a:rPr>
              <a:t>Platform</a:t>
            </a:r>
            <a:endParaRPr lang="en-US" sz="6472" kern="0" dirty="0">
              <a:latin typeface="+mj-lt"/>
              <a:ea typeface="Segoe UI" pitchFamily="34" charset="0"/>
              <a:cs typeface="Segoe UI" pitchFamily="34" charset="0"/>
            </a:endParaRPr>
          </a:p>
        </p:txBody>
      </p:sp>
      <p:sp>
        <p:nvSpPr>
          <p:cNvPr id="107" name="Oval 106"/>
          <p:cNvSpPr>
            <a:spLocks noChangeAspect="1"/>
          </p:cNvSpPr>
          <p:nvPr/>
        </p:nvSpPr>
        <p:spPr bwMode="auto">
          <a:xfrm>
            <a:off x="3636794" y="2525140"/>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Community</a:t>
            </a:r>
          </a:p>
        </p:txBody>
      </p:sp>
      <p:sp>
        <p:nvSpPr>
          <p:cNvPr id="108" name="Oval 107"/>
          <p:cNvSpPr>
            <a:spLocks noChangeAspect="1"/>
          </p:cNvSpPr>
          <p:nvPr/>
        </p:nvSpPr>
        <p:spPr bwMode="auto">
          <a:xfrm>
            <a:off x="3001721" y="4427813"/>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Ecosystem</a:t>
            </a:r>
            <a:endParaRPr lang="en-US" sz="6472" kern="0" dirty="0">
              <a:latin typeface="+mj-lt"/>
              <a:ea typeface="Segoe UI" pitchFamily="34" charset="0"/>
              <a:cs typeface="Segoe UI" pitchFamily="34" charset="0"/>
            </a:endParaRPr>
          </a:p>
        </p:txBody>
      </p:sp>
      <p:sp>
        <p:nvSpPr>
          <p:cNvPr id="16" name="Rectangle 15"/>
          <p:cNvSpPr/>
          <p:nvPr/>
        </p:nvSpPr>
        <p:spPr bwMode="auto">
          <a:xfrm>
            <a:off x="4471569" y="5305158"/>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5" y="3376620"/>
            <a:ext cx="1290112" cy="1130999"/>
          </a:xfrm>
          <a:prstGeom prst="rect">
            <a:avLst/>
          </a:prstGeom>
        </p:spPr>
      </p:pic>
    </p:spTree>
    <p:extLst>
      <p:ext uri="{BB962C8B-B14F-4D97-AF65-F5344CB8AC3E}">
        <p14:creationId xmlns:p14="http://schemas.microsoft.com/office/powerpoint/2010/main" val="2253303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1+#ppt_w/2"/>
                                          </p:val>
                                        </p:tav>
                                        <p:tav tm="100000">
                                          <p:val>
                                            <p:strVal val="#ppt_x"/>
                                          </p:val>
                                        </p:tav>
                                      </p:tavLst>
                                    </p:anim>
                                    <p:anim calcmode="lin" valueType="num">
                                      <p:cBhvr additive="base">
                                        <p:cTn id="68" dur="500" fill="hold"/>
                                        <p:tgtEl>
                                          <p:spTgt spid="116"/>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6" grpId="0"/>
      <p:bldP spid="117" grpId="0"/>
      <p:bldP spid="106" grpId="0" animBg="1"/>
      <p:bldP spid="107" grpId="0" animBg="1"/>
      <p:bldP spid="108"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p:cNvSpPr>
          <p:nvPr/>
        </p:nvSpPr>
        <p:spPr>
          <a:xfrm>
            <a:off x="231892" y="289960"/>
            <a:ext cx="11655078" cy="899537"/>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705" dirty="0">
                <a:solidFill>
                  <a:schemeClr val="tx1"/>
                </a:solidFill>
              </a:rPr>
              <a:t>Challenges posed by open source R</a:t>
            </a:r>
          </a:p>
        </p:txBody>
      </p:sp>
      <p:sp>
        <p:nvSpPr>
          <p:cNvPr id="36" name="Freeform 87"/>
          <p:cNvSpPr>
            <a:spLocks noEditPoints="1"/>
          </p:cNvSpPr>
          <p:nvPr/>
        </p:nvSpPr>
        <p:spPr bwMode="auto">
          <a:xfrm>
            <a:off x="-5140292"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sp>
        <p:nvSpPr>
          <p:cNvPr id="37" name="Freeform 87"/>
          <p:cNvSpPr>
            <a:spLocks noEditPoints="1"/>
          </p:cNvSpPr>
          <p:nvPr/>
        </p:nvSpPr>
        <p:spPr bwMode="auto">
          <a:xfrm>
            <a:off x="-6186044"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39" name="Group 38"/>
          <p:cNvGrpSpPr/>
          <p:nvPr/>
        </p:nvGrpSpPr>
        <p:grpSpPr>
          <a:xfrm>
            <a:off x="-7527996" y="3784437"/>
            <a:ext cx="2420347" cy="2420347"/>
            <a:chOff x="648008" y="1910167"/>
            <a:chExt cx="2468880" cy="2468880"/>
          </a:xfrm>
        </p:grpSpPr>
        <p:sp>
          <p:nvSpPr>
            <p:cNvPr id="40" name="Oval 39"/>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 name="Group 40"/>
            <p:cNvGrpSpPr/>
            <p:nvPr/>
          </p:nvGrpSpPr>
          <p:grpSpPr>
            <a:xfrm>
              <a:off x="860600" y="2429388"/>
              <a:ext cx="1593028" cy="1430438"/>
              <a:chOff x="779107" y="2452716"/>
              <a:chExt cx="1593028" cy="1430438"/>
            </a:xfrm>
          </p:grpSpPr>
          <p:sp>
            <p:nvSpPr>
              <p:cNvPr id="43" name="Freeform 5"/>
              <p:cNvSpPr>
                <a:spLocks/>
              </p:cNvSpPr>
              <p:nvPr/>
            </p:nvSpPr>
            <p:spPr bwMode="auto">
              <a:xfrm rot="18065029">
                <a:off x="1061923" y="2439339"/>
                <a:ext cx="594774"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5" name="Group 44"/>
              <p:cNvGrpSpPr/>
              <p:nvPr/>
            </p:nvGrpSpPr>
            <p:grpSpPr>
              <a:xfrm>
                <a:off x="1657126" y="2627734"/>
                <a:ext cx="715009" cy="1255420"/>
                <a:chOff x="1549118" y="2647619"/>
                <a:chExt cx="715009" cy="1255420"/>
              </a:xfrm>
            </p:grpSpPr>
            <p:sp>
              <p:nvSpPr>
                <p:cNvPr id="52" name="Freeform 51"/>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4" name="Freeform 53"/>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57"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8"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6" name="Rectangle 45"/>
              <p:cNvSpPr/>
              <p:nvPr/>
            </p:nvSpPr>
            <p:spPr bwMode="auto">
              <a:xfrm>
                <a:off x="779107" y="2452716"/>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379" name="Group 378"/>
          <p:cNvGrpSpPr/>
          <p:nvPr/>
        </p:nvGrpSpPr>
        <p:grpSpPr>
          <a:xfrm>
            <a:off x="3460375" y="1873104"/>
            <a:ext cx="2420347" cy="2420347"/>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grpSp>
        <p:nvGrpSpPr>
          <p:cNvPr id="415" name="Group 414"/>
          <p:cNvGrpSpPr/>
          <p:nvPr/>
        </p:nvGrpSpPr>
        <p:grpSpPr>
          <a:xfrm>
            <a:off x="603461" y="1873104"/>
            <a:ext cx="2420347" cy="2420347"/>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89642" tIns="44821" rIns="89642" bIns="44821" numCol="1" anchor="t" anchorCtr="0" compatLnSpc="1">
                  <a:prstTxWarp prst="textNoShape">
                    <a:avLst/>
                  </a:prstTxWarp>
                </a:bodyPr>
                <a:lstStyle/>
                <a:p>
                  <a:endParaRPr lang="en-US" sz="1454"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8957048" y="1873104"/>
            <a:ext cx="2420347" cy="2420347"/>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1427" tIns="45713" rIns="91427" bIns="45713" numCol="1" anchor="t" anchorCtr="0" compatLnSpc="1">
                <a:prstTxWarp prst="textNoShape">
                  <a:avLst/>
                </a:prstTxWarp>
                <a:noAutofit/>
              </a:bodyPr>
              <a:lstStyle/>
              <a:p>
                <a:endParaRPr lang="en-US"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1427" tIns="45713" rIns="91427" bIns="45713" numCol="1" anchor="t" anchorCtr="0" compatLnSpc="1">
                <a:prstTxWarp prst="textNoShape">
                  <a:avLst/>
                </a:prstTxWarp>
                <a:noAutofit/>
              </a:bodyPr>
              <a:lstStyle/>
              <a:p>
                <a:endParaRPr lang="en-US"/>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392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058040" y="1873104"/>
            <a:ext cx="2420347" cy="2420347"/>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139868"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450035" y="4408787"/>
            <a:ext cx="2541347"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Inadequate</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01429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Complex Deployment</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56839" y="4408784"/>
            <a:ext cx="1538077"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268348492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0069" y="377112"/>
            <a:ext cx="11654186"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solidFill>
                  <a:schemeClr val="tx1"/>
                </a:solidFill>
                <a:ea typeface="ＭＳ Ｐゴシック" charset="0"/>
              </a:rPr>
              <a:t>R from Microsoft brings</a:t>
            </a:r>
          </a:p>
        </p:txBody>
      </p:sp>
      <p:grpSp>
        <p:nvGrpSpPr>
          <p:cNvPr id="6" name="Group 5"/>
          <p:cNvGrpSpPr/>
          <p:nvPr/>
        </p:nvGrpSpPr>
        <p:grpSpPr>
          <a:xfrm>
            <a:off x="1158381" y="2269401"/>
            <a:ext cx="1290002" cy="162775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454"/>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89642" tIns="44821" rIns="89642" bIns="44821" numCol="1" anchor="t" anchorCtr="0" compatLnSpc="1">
                <a:prstTxWarp prst="textNoShape">
                  <a:avLst/>
                </a:prstTxWarp>
              </a:bodyPr>
              <a:lstStyle/>
              <a:p>
                <a:endParaRPr lang="en-US" sz="1454"/>
              </a:p>
            </p:txBody>
          </p:sp>
        </p:grpSp>
      </p:grpSp>
      <p:grpSp>
        <p:nvGrpSpPr>
          <p:cNvPr id="141" name="Group 4"/>
          <p:cNvGrpSpPr>
            <a:grpSpLocks noChangeAspect="1"/>
          </p:cNvGrpSpPr>
          <p:nvPr/>
        </p:nvGrpSpPr>
        <p:grpSpPr bwMode="auto">
          <a:xfrm>
            <a:off x="6466248" y="2453962"/>
            <a:ext cx="1872840" cy="127914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81" name="Oval 80"/>
          <p:cNvSpPr>
            <a:spLocks noChangeAspect="1"/>
          </p:cNvSpPr>
          <p:nvPr/>
        </p:nvSpPr>
        <p:spPr bwMode="auto">
          <a:xfrm>
            <a:off x="635270"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0" name="Oval 89"/>
          <p:cNvSpPr>
            <a:spLocks noChangeAspect="1"/>
          </p:cNvSpPr>
          <p:nvPr/>
        </p:nvSpPr>
        <p:spPr bwMode="auto">
          <a:xfrm>
            <a:off x="8998319"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6" name="Oval 95"/>
          <p:cNvSpPr>
            <a:spLocks noChangeAspect="1"/>
          </p:cNvSpPr>
          <p:nvPr/>
        </p:nvSpPr>
        <p:spPr bwMode="auto">
          <a:xfrm>
            <a:off x="6229348"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7" name="Oval 96"/>
          <p:cNvSpPr>
            <a:spLocks noChangeAspect="1"/>
          </p:cNvSpPr>
          <p:nvPr/>
        </p:nvSpPr>
        <p:spPr bwMode="auto">
          <a:xfrm>
            <a:off x="3460375"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6" name="Rectangle 105"/>
          <p:cNvSpPr/>
          <p:nvPr/>
        </p:nvSpPr>
        <p:spPr bwMode="auto">
          <a:xfrm>
            <a:off x="580851"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Peace of mind </a:t>
            </a:r>
          </a:p>
        </p:txBody>
      </p:sp>
      <p:sp>
        <p:nvSpPr>
          <p:cNvPr id="138" name="Rectangle 137"/>
          <p:cNvSpPr/>
          <p:nvPr/>
        </p:nvSpPr>
        <p:spPr bwMode="auto">
          <a:xfrm>
            <a:off x="3354491" y="4408784"/>
            <a:ext cx="2632120"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Efficiency</a:t>
            </a:r>
          </a:p>
        </p:txBody>
      </p:sp>
      <p:sp>
        <p:nvSpPr>
          <p:cNvPr id="140" name="Rectangle 139"/>
          <p:cNvSpPr/>
          <p:nvPr/>
        </p:nvSpPr>
        <p:spPr bwMode="auto">
          <a:xfrm>
            <a:off x="623643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Speed and scalability</a:t>
            </a:r>
          </a:p>
        </p:txBody>
      </p:sp>
      <p:sp>
        <p:nvSpPr>
          <p:cNvPr id="184" name="Rectangle 183"/>
          <p:cNvSpPr/>
          <p:nvPr/>
        </p:nvSpPr>
        <p:spPr bwMode="auto">
          <a:xfrm>
            <a:off x="9036780" y="4407465"/>
            <a:ext cx="2343436"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Flexibility </a:t>
            </a:r>
            <a:br>
              <a:rPr lang="en-US" sz="3529" dirty="0">
                <a:solidFill>
                  <a:schemeClr val="tx1"/>
                </a:solidFill>
                <a:latin typeface="Segoe UI Light"/>
                <a:ea typeface="Segoe UI" pitchFamily="34" charset="0"/>
                <a:cs typeface="Segoe UI" pitchFamily="34" charset="0"/>
              </a:rPr>
            </a:br>
            <a:r>
              <a:rPr lang="en-US" sz="3529" dirty="0">
                <a:solidFill>
                  <a:schemeClr val="tx1"/>
                </a:solidFill>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374624" y="2181604"/>
            <a:ext cx="985602" cy="990250"/>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87" name="Freeform 8"/>
          <p:cNvSpPr>
            <a:spLocks noEditPoints="1"/>
          </p:cNvSpPr>
          <p:nvPr/>
        </p:nvSpPr>
        <p:spPr bwMode="auto">
          <a:xfrm rot="4923953">
            <a:off x="3850001" y="2725216"/>
            <a:ext cx="453283" cy="455608"/>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nvGrpSpPr>
          <p:cNvPr id="188" name="Group 187"/>
          <p:cNvGrpSpPr/>
          <p:nvPr/>
        </p:nvGrpSpPr>
        <p:grpSpPr>
          <a:xfrm rot="4923953">
            <a:off x="4100686" y="3233596"/>
            <a:ext cx="739200" cy="750591"/>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9253170" y="2712989"/>
            <a:ext cx="1848374" cy="834986"/>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grpSp>
    </p:spTree>
    <p:extLst>
      <p:ext uri="{BB962C8B-B14F-4D97-AF65-F5344CB8AC3E}">
        <p14:creationId xmlns:p14="http://schemas.microsoft.com/office/powerpoint/2010/main" val="390660703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5A5077EF-65D3-44C2-8532-9CC259ACCF13}"/>
  <p:tag name="ATHENA.CUSTOMXMLCONTENT" val="&lt;?xml version=&quot;1.0&quot;?&gt;&lt;athena xmlns=&quot;http://schemas.microsoft.com/edu/athena&quot; version=&quot;0.1.4983.0&quot;&gt;&lt;timings duration=&quot;7316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heme/theme1.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2.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3.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c326e073-412f-4345-8d83-2b5a33719868" Revision="1" Stencil="System.MyShapes" StencilVersion="1.0"/>
</Control>
</file>

<file path=customXml/item2.xml><?xml version="1.0" encoding="utf-8"?>
<athena xmlns="http://schemas.microsoft.com/edu/athena" version="0.1.4983.0">
  <timings duration="73160"/>
</athena>
</file>

<file path=customXml/item3.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4.xml><?xml version="1.0" encoding="utf-8"?>
<athena xmlns="http://schemas.microsoft.com/edu/athena" version="0.1.4983.0">
  <timings duration="89057"/>
</athena>
</file>

<file path=customXml/itemProps1.xml><?xml version="1.0" encoding="utf-8"?>
<ds:datastoreItem xmlns:ds="http://schemas.openxmlformats.org/officeDocument/2006/customXml" ds:itemID="{408E017D-D1D3-4079-A17C-8091A747EABD}">
  <ds:schemaRefs>
    <ds:schemaRef ds:uri="http://schemas.microsoft.com/VisualStudio/2011/storyboarding/control"/>
  </ds:schemaRefs>
</ds:datastoreItem>
</file>

<file path=customXml/itemProps2.xml><?xml version="1.0" encoding="utf-8"?>
<ds:datastoreItem xmlns:ds="http://schemas.openxmlformats.org/officeDocument/2006/customXml" ds:itemID="{7B57D0D3-5714-4843-AAE7-4DCE0CB96453}">
  <ds:schemaRefs>
    <ds:schemaRef ds:uri="http://schemas.microsoft.com/edu/athena"/>
  </ds:schemaRefs>
</ds:datastoreItem>
</file>

<file path=customXml/itemProps3.xml><?xml version="1.0" encoding="utf-8"?>
<ds:datastoreItem xmlns:ds="http://schemas.openxmlformats.org/officeDocument/2006/customXml" ds:itemID="{1895FD3D-DDD3-4FD7-8EDB-FE556A5D0067}">
  <ds:schemaRefs>
    <ds:schemaRef ds:uri="http://schemas.microsoft.com/edu/athena"/>
  </ds:schemaRefs>
</ds:datastoreItem>
</file>

<file path=customXml/itemProps4.xml><?xml version="1.0" encoding="utf-8"?>
<ds:datastoreItem xmlns:ds="http://schemas.openxmlformats.org/officeDocument/2006/customXml" ds:itemID="{84E21B1C-75A2-4D12-82CF-359B29AFF3E4}">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287</TotalTime>
  <Words>3701</Words>
  <Application>Microsoft Macintosh PowerPoint</Application>
  <PresentationFormat>Widescreen</PresentationFormat>
  <Paragraphs>607</Paragraphs>
  <Slides>32</Slides>
  <Notes>24</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32</vt:i4>
      </vt:variant>
    </vt:vector>
  </HeadingPairs>
  <TitlesOfParts>
    <vt:vector size="50" baseType="lpstr">
      <vt:lpstr>Calibri</vt:lpstr>
      <vt:lpstr>Calibri Light</vt:lpstr>
      <vt:lpstr>Consolas</vt:lpstr>
      <vt:lpstr>Courier New</vt:lpstr>
      <vt:lpstr>MS PGothic</vt:lpstr>
      <vt:lpstr>ＭＳ Ｐゴシック</vt:lpstr>
      <vt:lpstr>Segoe Pro</vt:lpstr>
      <vt:lpstr>Segoe UI</vt:lpstr>
      <vt:lpstr>Segoe UI Black</vt:lpstr>
      <vt:lpstr>Segoe UI Light</vt:lpstr>
      <vt:lpstr>Segoe UI Semibold</vt:lpstr>
      <vt:lpstr>Segoe UI Semilight</vt:lpstr>
      <vt:lpstr>Wingdings</vt:lpstr>
      <vt:lpstr>Wingdings 3</vt:lpstr>
      <vt:lpstr>Arial</vt:lpstr>
      <vt:lpstr>ads-edu-theme</vt:lpstr>
      <vt:lpstr>2_Windows Server</vt:lpstr>
      <vt:lpstr>COLOR TEMPLATE</vt:lpstr>
      <vt:lpstr>Microsoft R Server on Spark</vt:lpstr>
      <vt:lpstr>PowerPoint Presentation</vt:lpstr>
      <vt:lpstr>Distributions of R</vt:lpstr>
      <vt:lpstr>R’s popularity is growing rapidly</vt:lpstr>
      <vt:lpstr>Microsoft R Server</vt:lpstr>
      <vt:lpstr>Microsoft R Server family </vt:lpstr>
      <vt:lpstr>PowerPoint Presentation</vt:lpstr>
      <vt:lpstr>PowerPoint Presentation</vt:lpstr>
      <vt:lpstr>PowerPoint Presentation</vt:lpstr>
      <vt:lpstr>Microsoft R portfolio</vt:lpstr>
      <vt:lpstr>Microsoft R Scales to Big Data for Enterprises</vt:lpstr>
      <vt:lpstr>MRS in Different Contexts</vt:lpstr>
      <vt:lpstr>MRS in Different Contexts</vt:lpstr>
      <vt:lpstr>How MRS Works</vt:lpstr>
      <vt:lpstr>How Does Remote Compute Context Work?</vt:lpstr>
      <vt:lpstr>Available Algorithms</vt:lpstr>
      <vt:lpstr>Parallelized, Remote Execution Algorithms</vt:lpstr>
      <vt:lpstr>MRS’s Native Data Format: The XDF File</vt:lpstr>
      <vt:lpstr>Moving Data to Disk</vt:lpstr>
      <vt:lpstr>Importing to XDF</vt:lpstr>
      <vt:lpstr>R Server in Hadoop</vt:lpstr>
      <vt:lpstr>How Spark Works in Comparison to Hadoop</vt:lpstr>
      <vt:lpstr>R Server on Spark</vt:lpstr>
      <vt:lpstr>HDInsight + R Server: Managed Hadoop for advanced analytics  </vt:lpstr>
      <vt:lpstr>R Server HDInsight Architecture </vt:lpstr>
      <vt:lpstr>Faster data, faster results</vt:lpstr>
      <vt:lpstr>Spark v. MapReduce</vt:lpstr>
      <vt:lpstr>Performance: R Server on HDInsight Spark Scales linearly to billions of rows</vt:lpstr>
      <vt:lpstr>Performance: R Server on HDInsight Spark Spark is much faster than MapReduce and Local</vt:lpstr>
      <vt:lpstr>R APIs for Spark</vt:lpstr>
      <vt:lpstr>Using RxSpark</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SparkML</dc:title>
  <dc:creator>Ali-Kazim Zaidi</dc:creator>
  <cp:lastModifiedBy>Ali-Kazim Zaidi</cp:lastModifiedBy>
  <cp:revision>18</cp:revision>
  <dcterms:created xsi:type="dcterms:W3CDTF">2017-01-20T17:24:39Z</dcterms:created>
  <dcterms:modified xsi:type="dcterms:W3CDTF">2017-04-04T03:24:46Z</dcterms:modified>
</cp:coreProperties>
</file>